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handoutMasterIdLst>
    <p:handoutMasterId r:id="rId61"/>
  </p:handoutMasterIdLst>
  <p:sldIdLst>
    <p:sldId id="260" r:id="rId3"/>
    <p:sldId id="264" r:id="rId4"/>
    <p:sldId id="277" r:id="rId5"/>
    <p:sldId id="265" r:id="rId6"/>
    <p:sldId id="289" r:id="rId7"/>
    <p:sldId id="292" r:id="rId8"/>
    <p:sldId id="293" r:id="rId9"/>
    <p:sldId id="294" r:id="rId10"/>
    <p:sldId id="295" r:id="rId11"/>
    <p:sldId id="296" r:id="rId12"/>
    <p:sldId id="316" r:id="rId13"/>
    <p:sldId id="443" r:id="rId15"/>
    <p:sldId id="444" r:id="rId16"/>
    <p:sldId id="445" r:id="rId17"/>
    <p:sldId id="308" r:id="rId18"/>
    <p:sldId id="409" r:id="rId19"/>
    <p:sldId id="410" r:id="rId20"/>
    <p:sldId id="411" r:id="rId21"/>
    <p:sldId id="412" r:id="rId22"/>
    <p:sldId id="413" r:id="rId23"/>
    <p:sldId id="414" r:id="rId24"/>
    <p:sldId id="415" r:id="rId25"/>
    <p:sldId id="416" r:id="rId26"/>
    <p:sldId id="417" r:id="rId27"/>
    <p:sldId id="418" r:id="rId28"/>
    <p:sldId id="419" r:id="rId29"/>
    <p:sldId id="420" r:id="rId30"/>
    <p:sldId id="421" r:id="rId31"/>
    <p:sldId id="422" r:id="rId32"/>
    <p:sldId id="300" r:id="rId33"/>
    <p:sldId id="424" r:id="rId34"/>
    <p:sldId id="425" r:id="rId35"/>
    <p:sldId id="426" r:id="rId36"/>
    <p:sldId id="441" r:id="rId37"/>
    <p:sldId id="442" r:id="rId38"/>
    <p:sldId id="427" r:id="rId39"/>
    <p:sldId id="303" r:id="rId40"/>
    <p:sldId id="428" r:id="rId41"/>
    <p:sldId id="341" r:id="rId42"/>
    <p:sldId id="429" r:id="rId43"/>
    <p:sldId id="320" r:id="rId44"/>
    <p:sldId id="430" r:id="rId45"/>
    <p:sldId id="431" r:id="rId46"/>
    <p:sldId id="305" r:id="rId47"/>
    <p:sldId id="321" r:id="rId48"/>
    <p:sldId id="323" r:id="rId49"/>
    <p:sldId id="432" r:id="rId50"/>
    <p:sldId id="436" r:id="rId51"/>
    <p:sldId id="344" r:id="rId52"/>
    <p:sldId id="528" r:id="rId53"/>
    <p:sldId id="529" r:id="rId54"/>
    <p:sldId id="530" r:id="rId55"/>
    <p:sldId id="531" r:id="rId56"/>
    <p:sldId id="351" r:id="rId57"/>
    <p:sldId id="352" r:id="rId58"/>
    <p:sldId id="350" r:id="rId59"/>
    <p:sldId id="278" r:id="rId60"/>
  </p:sldIdLst>
  <p:sldSz cx="12192000" cy="6858000"/>
  <p:notesSz cx="6858000" cy="9144000"/>
  <p:custDataLst>
    <p:tags r:id="rId6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showGuides="1">
      <p:cViewPr>
        <p:scale>
          <a:sx n="50" d="100"/>
          <a:sy n="50" d="100"/>
        </p:scale>
        <p:origin x="2190" y="12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5" Type="http://schemas.openxmlformats.org/officeDocument/2006/relationships/tags" Target="tags/tag4.xml"/><Relationship Id="rId64" Type="http://schemas.openxmlformats.org/officeDocument/2006/relationships/tableStyles" Target="tableStyles.xml"/><Relationship Id="rId63" Type="http://schemas.openxmlformats.org/officeDocument/2006/relationships/viewProps" Target="viewProps.xml"/><Relationship Id="rId62" Type="http://schemas.openxmlformats.org/officeDocument/2006/relationships/presProps" Target="presProps.xml"/><Relationship Id="rId61" Type="http://schemas.openxmlformats.org/officeDocument/2006/relationships/handoutMaster" Target="handoutMasters/handoutMaster1.xml"/><Relationship Id="rId60" Type="http://schemas.openxmlformats.org/officeDocument/2006/relationships/slide" Target="slides/slide57.xml"/><Relationship Id="rId6" Type="http://schemas.openxmlformats.org/officeDocument/2006/relationships/slide" Target="slides/slide4.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3.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slide" Target="slides/slide2.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notesMaster" Target="notesMasters/notesMaster1.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endParaRPr lang="zh-CN" altLang="en-US" smtClean="0"/>
          </a:p>
          <a:p>
            <a:pPr lvl="1"/>
            <a:r>
              <a:rPr lang="zh-CN" altLang="en-US" smtClean="0"/>
              <a:t>第二级</a:t>
            </a:r>
            <a:endParaRPr lang="zh-CN" altLang="en-US" smtClean="0"/>
          </a:p>
          <a:p>
            <a:pPr lvl="2"/>
            <a:r>
              <a:rPr lang="zh-CN" altLang="en-US" smtClean="0"/>
              <a:t>第三级</a:t>
            </a:r>
            <a:endParaRPr lang="zh-CN" altLang="en-US" smtClean="0"/>
          </a:p>
          <a:p>
            <a:pPr lvl="3"/>
            <a:r>
              <a:rPr lang="zh-CN" altLang="en-US" smtClean="0"/>
              <a:t>第四级</a:t>
            </a:r>
            <a:endParaRPr lang="zh-CN" altLang="en-US" smtClean="0"/>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1BFB5833-A4CA-451E-B415-B2BFD3124E4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C96FB2-0E4D-4867-88C2-1ACD6D0A308D}"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BFB5833-A4CA-451E-B415-B2BFD3124E4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C96FB2-0E4D-4867-88C2-1ACD6D0A308D}"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BFB5833-A4CA-451E-B415-B2BFD3124E4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C96FB2-0E4D-4867-88C2-1ACD6D0A308D}"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10"/>
          </p:nvPr>
        </p:nvSpPr>
        <p:spPr/>
        <p:txBody>
          <a:bodyPr/>
          <a:lstStyle/>
          <a:p>
            <a:fld id="{1BFB5833-A4CA-451E-B415-B2BFD3124E4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C96FB2-0E4D-4867-88C2-1ACD6D0A308D}"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1BFB5833-A4CA-451E-B415-B2BFD3124E47}"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E0C96FB2-0E4D-4867-88C2-1ACD6D0A308D}"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日期占位符 4"/>
          <p:cNvSpPr>
            <a:spLocks noGrp="1"/>
          </p:cNvSpPr>
          <p:nvPr>
            <p:ph type="dt" sz="half" idx="10"/>
          </p:nvPr>
        </p:nvSpPr>
        <p:spPr/>
        <p:txBody>
          <a:bodyPr/>
          <a:lstStyle/>
          <a:p>
            <a:fld id="{1BFB5833-A4CA-451E-B415-B2BFD3124E4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C96FB2-0E4D-4867-88C2-1ACD6D0A308D}"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7" name="日期占位符 6"/>
          <p:cNvSpPr>
            <a:spLocks noGrp="1"/>
          </p:cNvSpPr>
          <p:nvPr>
            <p:ph type="dt" sz="half" idx="10"/>
          </p:nvPr>
        </p:nvSpPr>
        <p:spPr/>
        <p:txBody>
          <a:bodyPr/>
          <a:lstStyle/>
          <a:p>
            <a:fld id="{1BFB5833-A4CA-451E-B415-B2BFD3124E47}"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E0C96FB2-0E4D-4867-88C2-1ACD6D0A308D}"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1BFB5833-A4CA-451E-B415-B2BFD3124E47}"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E0C96FB2-0E4D-4867-88C2-1ACD6D0A308D}"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1BFB5833-A4CA-451E-B415-B2BFD3124E47}"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E0C96FB2-0E4D-4867-88C2-1ACD6D0A308D}"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BFB5833-A4CA-451E-B415-B2BFD3124E4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C96FB2-0E4D-4867-88C2-1ACD6D0A308D}"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1BFB5833-A4CA-451E-B415-B2BFD3124E47}"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E0C96FB2-0E4D-4867-88C2-1ACD6D0A308D}"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BFB5833-A4CA-451E-B415-B2BFD3124E47}"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0C96FB2-0E4D-4867-88C2-1ACD6D0A308D}"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2.xml"/><Relationship Id="rId1" Type="http://schemas.openxmlformats.org/officeDocument/2006/relationships/image" Target="../media/image9.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image" Target="../media/image11.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2.xml"/><Relationship Id="rId1"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2.xml"/><Relationship Id="rId1"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2.xml"/><Relationship Id="rId1" Type="http://schemas.openxmlformats.org/officeDocument/2006/relationships/image" Target="../media/image15.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2.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2.xml"/><Relationship Id="rId1" Type="http://schemas.openxmlformats.org/officeDocument/2006/relationships/image" Target="../media/image17.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image" Target="../media/image18.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2.xml"/><Relationship Id="rId2" Type="http://schemas.openxmlformats.org/officeDocument/2006/relationships/image" Target="../media/image20.png"/><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2.xml"/><Relationship Id="rId1" Type="http://schemas.openxmlformats.org/officeDocument/2006/relationships/image" Target="../media/image21.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2.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20.xml"/><Relationship Id="rId3" Type="http://schemas.openxmlformats.org/officeDocument/2006/relationships/slideLayout" Target="../slideLayouts/slideLayout2.xml"/><Relationship Id="rId2" Type="http://schemas.openxmlformats.org/officeDocument/2006/relationships/image" Target="../media/image23.png"/><Relationship Id="rId1" Type="http://schemas.openxmlformats.org/officeDocument/2006/relationships/tags" Target="../tags/tag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2.xml"/><Relationship Id="rId1" Type="http://schemas.openxmlformats.org/officeDocument/2006/relationships/image" Target="../media/image24.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2.xml"/><Relationship Id="rId1" Type="http://schemas.openxmlformats.org/officeDocument/2006/relationships/image" Target="../media/image25.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2.xml"/><Relationship Id="rId1" Type="http://schemas.openxmlformats.org/officeDocument/2006/relationships/image" Target="../media/image26.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2.xml"/><Relationship Id="rId1" Type="http://schemas.openxmlformats.org/officeDocument/2006/relationships/image" Target="../media/image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27.xml"/><Relationship Id="rId2" Type="http://schemas.openxmlformats.org/officeDocument/2006/relationships/slideLayout" Target="../slideLayouts/slideLayout2.xml"/><Relationship Id="rId1"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image" Target="../media/image29.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2.xml"/><Relationship Id="rId1" Type="http://schemas.openxmlformats.org/officeDocument/2006/relationships/image" Target="../media/image3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2.xml"/><Relationship Id="rId1" Type="http://schemas.openxmlformats.org/officeDocument/2006/relationships/image" Target="../media/image31.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7.png"/><Relationship Id="rId1" Type="http://schemas.openxmlformats.org/officeDocument/2006/relationships/tags" Target="../tags/tag1.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33.png"/></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image" Target="../media/image34.png"/><Relationship Id="rId1" Type="http://schemas.openxmlformats.org/officeDocument/2006/relationships/tags" Target="../tags/tag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00025" y="333375"/>
            <a:ext cx="11791950" cy="5022396"/>
            <a:chOff x="200025" y="409575"/>
            <a:chExt cx="11791950" cy="5600700"/>
          </a:xfrm>
        </p:grpSpPr>
        <p:sp>
          <p:nvSpPr>
            <p:cNvPr id="2" name="矩形 1"/>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文框 3"/>
            <p:cNvSpPr/>
            <p:nvPr/>
          </p:nvSpPr>
          <p:spPr>
            <a:xfrm>
              <a:off x="200025" y="409575"/>
              <a:ext cx="11791950" cy="5600700"/>
            </a:xfrm>
            <a:prstGeom prst="frame">
              <a:avLst>
                <a:gd name="adj1" fmla="val 3316"/>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69" name="图片 68"/>
          <p:cNvPicPr>
            <a:picLocks noChangeAspect="1"/>
          </p:cNvPicPr>
          <p:nvPr/>
        </p:nvPicPr>
        <p:blipFill>
          <a:blip r:embed="rId1"/>
          <a:stretch>
            <a:fillRect/>
          </a:stretch>
        </p:blipFill>
        <p:spPr>
          <a:xfrm>
            <a:off x="0" y="0"/>
            <a:ext cx="12192000" cy="6857999"/>
          </a:xfrm>
          <a:prstGeom prst="rect">
            <a:avLst/>
          </a:prstGeom>
        </p:spPr>
      </p:pic>
      <p:grpSp>
        <p:nvGrpSpPr>
          <p:cNvPr id="70" name="组合 69"/>
          <p:cNvGrpSpPr/>
          <p:nvPr/>
        </p:nvGrpSpPr>
        <p:grpSpPr>
          <a:xfrm>
            <a:off x="2842469" y="1586904"/>
            <a:ext cx="6507062" cy="2065034"/>
            <a:chOff x="2842469" y="1752004"/>
            <a:chExt cx="6507062" cy="2065034"/>
          </a:xfrm>
        </p:grpSpPr>
        <p:sp>
          <p:nvSpPr>
            <p:cNvPr id="71" name="矩形: 剪去单角 70"/>
            <p:cNvSpPr/>
            <p:nvPr/>
          </p:nvSpPr>
          <p:spPr>
            <a:xfrm rot="10294884" flipH="1">
              <a:off x="2842469" y="1899381"/>
              <a:ext cx="1600185" cy="1917657"/>
            </a:xfrm>
            <a:prstGeom prst="snip1Rect">
              <a:avLst>
                <a:gd name="adj" fmla="val 28804"/>
              </a:avLst>
            </a:prstGeom>
            <a:solidFill>
              <a:srgbClr val="EDC01B"/>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剪去单角 71"/>
            <p:cNvSpPr/>
            <p:nvPr/>
          </p:nvSpPr>
          <p:spPr>
            <a:xfrm rot="11297587" flipH="1">
              <a:off x="4478095" y="1781364"/>
              <a:ext cx="1600185" cy="1917657"/>
            </a:xfrm>
            <a:prstGeom prst="snip1Rect">
              <a:avLst>
                <a:gd name="adj" fmla="val 28804"/>
              </a:avLst>
            </a:prstGeom>
            <a:solidFill>
              <a:srgbClr val="28BE6B"/>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剪去单角 72"/>
            <p:cNvSpPr/>
            <p:nvPr/>
          </p:nvSpPr>
          <p:spPr>
            <a:xfrm rot="10213106" flipH="1">
              <a:off x="6113721" y="1752004"/>
              <a:ext cx="1600185" cy="1917657"/>
            </a:xfrm>
            <a:prstGeom prst="snip1Rect">
              <a:avLst>
                <a:gd name="adj" fmla="val 28804"/>
              </a:avLst>
            </a:prstGeom>
            <a:solidFill>
              <a:srgbClr val="1974DE"/>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剪去单角 73"/>
            <p:cNvSpPr/>
            <p:nvPr/>
          </p:nvSpPr>
          <p:spPr>
            <a:xfrm rot="11297587" flipH="1">
              <a:off x="7749346" y="1796773"/>
              <a:ext cx="1600185" cy="1917657"/>
            </a:xfrm>
            <a:prstGeom prst="snip1Rect">
              <a:avLst>
                <a:gd name="adj" fmla="val 28804"/>
              </a:avLst>
            </a:prstGeom>
            <a:solidFill>
              <a:srgbClr val="E7202C"/>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文本框 74"/>
          <p:cNvSpPr txBox="1"/>
          <p:nvPr/>
        </p:nvSpPr>
        <p:spPr>
          <a:xfrm rot="21161725">
            <a:off x="2795471" y="1552710"/>
            <a:ext cx="1643380" cy="1861185"/>
          </a:xfrm>
          <a:prstGeom prst="rect">
            <a:avLst/>
          </a:prstGeom>
          <a:noFill/>
        </p:spPr>
        <p:txBody>
          <a:bodyPr wrap="none" rtlCol="0">
            <a:spAutoFit/>
          </a:bodyPr>
          <a:lstStyle/>
          <a:p>
            <a:pPr algn="ctr"/>
            <a:r>
              <a:rPr kumimoji="0" lang="zh-CN" altLang="en-US" sz="11500" b="0" i="0" u="none" strike="noStrike" kern="1200" cap="none" spc="0" normalizeH="0" baseline="0" noProof="0">
                <a:ln>
                  <a:noFill/>
                </a:ln>
                <a:solidFill>
                  <a:prstClr val="white"/>
                </a:solidFill>
                <a:effectLst/>
                <a:uLnTx/>
                <a:uFillTx/>
                <a:latin typeface="汉仪黑眼小豆简" panose="02010509060101010101" pitchFamily="49" charset="-122"/>
                <a:ea typeface="汉仪黑眼小豆简" panose="02010509060101010101" pitchFamily="49" charset="-122"/>
                <a:cs typeface="+mn-cs"/>
              </a:rPr>
              <a:t>朝</a:t>
            </a:r>
            <a:endParaRPr lang="zh-CN" altLang="en-US" sz="11500">
              <a:solidFill>
                <a:schemeClr val="bg1"/>
              </a:solidFill>
              <a:latin typeface="汉仪黑眼小豆简" panose="02010509060101010101" pitchFamily="49" charset="-122"/>
              <a:ea typeface="汉仪黑眼小豆简" panose="02010509060101010101" pitchFamily="49" charset="-122"/>
            </a:endParaRPr>
          </a:p>
        </p:txBody>
      </p:sp>
      <p:sp>
        <p:nvSpPr>
          <p:cNvPr id="76" name="文本框 75"/>
          <p:cNvSpPr txBox="1"/>
          <p:nvPr/>
        </p:nvSpPr>
        <p:spPr>
          <a:xfrm rot="519615">
            <a:off x="4446581" y="1510806"/>
            <a:ext cx="1643380" cy="1861185"/>
          </a:xfrm>
          <a:prstGeom prst="rect">
            <a:avLst/>
          </a:prstGeom>
          <a:noFill/>
        </p:spPr>
        <p:txBody>
          <a:bodyPr wrap="none" rtlCol="0">
            <a:spAutoFit/>
          </a:bodyPr>
          <a:lstStyle/>
          <a:p>
            <a:pPr algn="ctr"/>
            <a:r>
              <a:rPr kumimoji="0" lang="zh-CN" altLang="en-US" sz="11500" b="0" i="0" u="none" strike="noStrike" kern="1200" cap="none" spc="0" normalizeH="0" baseline="0" noProof="0">
                <a:ln>
                  <a:noFill/>
                </a:ln>
                <a:solidFill>
                  <a:prstClr val="white"/>
                </a:solidFill>
                <a:effectLst/>
                <a:uLnTx/>
                <a:uFillTx/>
                <a:latin typeface="汉仪黑眼小豆简" panose="02010509060101010101" pitchFamily="49" charset="-122"/>
                <a:ea typeface="汉仪黑眼小豆简" panose="02010509060101010101" pitchFamily="49" charset="-122"/>
                <a:cs typeface="+mn-cs"/>
              </a:rPr>
              <a:t>夕</a:t>
            </a:r>
            <a:endParaRPr lang="zh-CN" altLang="en-US" sz="11500">
              <a:solidFill>
                <a:schemeClr val="bg1"/>
              </a:solidFill>
              <a:latin typeface="汉仪黑眼小豆简" panose="02010509060101010101" pitchFamily="49" charset="-122"/>
              <a:ea typeface="汉仪黑眼小豆简" panose="02010509060101010101" pitchFamily="49" charset="-122"/>
            </a:endParaRPr>
          </a:p>
        </p:txBody>
      </p:sp>
      <p:sp>
        <p:nvSpPr>
          <p:cNvPr id="77" name="文本框 76"/>
          <p:cNvSpPr txBox="1"/>
          <p:nvPr/>
        </p:nvSpPr>
        <p:spPr>
          <a:xfrm rot="20975745">
            <a:off x="6089666" y="1444368"/>
            <a:ext cx="1659429" cy="1862048"/>
          </a:xfrm>
          <a:prstGeom prst="rect">
            <a:avLst/>
          </a:prstGeom>
          <a:noFill/>
        </p:spPr>
        <p:txBody>
          <a:bodyPr wrap="none" rtlCol="0">
            <a:spAutoFit/>
          </a:bodyPr>
          <a:lstStyle/>
          <a:p>
            <a:pPr algn="ctr"/>
            <a:r>
              <a:rPr kumimoji="0" lang="zh-CN" altLang="en-US" sz="11500" b="0" i="0" u="none" strike="noStrike" kern="1200" cap="none" spc="0" normalizeH="0" baseline="0" noProof="0">
                <a:ln>
                  <a:noFill/>
                </a:ln>
                <a:solidFill>
                  <a:prstClr val="white"/>
                </a:solidFill>
                <a:effectLst/>
                <a:uLnTx/>
                <a:uFillTx/>
                <a:latin typeface="汉仪黑眼小豆简" panose="02010509060101010101" pitchFamily="49" charset="-122"/>
                <a:ea typeface="汉仪黑眼小豆简" panose="02010509060101010101" pitchFamily="49" charset="-122"/>
                <a:cs typeface="+mn-cs"/>
              </a:rPr>
              <a:t>教</a:t>
            </a:r>
            <a:endParaRPr lang="zh-CN" altLang="en-US" sz="11500">
              <a:solidFill>
                <a:schemeClr val="bg1"/>
              </a:solidFill>
              <a:latin typeface="汉仪黑眼小豆简" panose="02010509060101010101" pitchFamily="49" charset="-122"/>
              <a:ea typeface="汉仪黑眼小豆简" panose="02010509060101010101" pitchFamily="49" charset="-122"/>
            </a:endParaRPr>
          </a:p>
        </p:txBody>
      </p:sp>
      <p:sp>
        <p:nvSpPr>
          <p:cNvPr id="78" name="文本框 77"/>
          <p:cNvSpPr txBox="1"/>
          <p:nvPr/>
        </p:nvSpPr>
        <p:spPr>
          <a:xfrm rot="515065">
            <a:off x="7748800" y="1506345"/>
            <a:ext cx="1643380" cy="1861185"/>
          </a:xfrm>
          <a:prstGeom prst="rect">
            <a:avLst/>
          </a:prstGeom>
          <a:noFill/>
        </p:spPr>
        <p:txBody>
          <a:bodyPr wrap="none" rtlCol="0">
            <a:spAutoFit/>
          </a:bodyPr>
          <a:lstStyle/>
          <a:p>
            <a:pPr algn="ctr"/>
            <a:r>
              <a:rPr kumimoji="0" lang="zh-CN" altLang="en-US" sz="11500" b="0" i="0" u="none" strike="noStrike" kern="1200" cap="none" spc="0" normalizeH="0" baseline="0" noProof="0">
                <a:ln>
                  <a:noFill/>
                </a:ln>
                <a:solidFill>
                  <a:prstClr val="white"/>
                </a:solidFill>
                <a:effectLst/>
                <a:uLnTx/>
                <a:uFillTx/>
                <a:latin typeface="汉仪黑眼小豆简" panose="02010509060101010101" pitchFamily="49" charset="-122"/>
                <a:ea typeface="汉仪黑眼小豆简" panose="02010509060101010101" pitchFamily="49" charset="-122"/>
                <a:cs typeface="+mn-cs"/>
              </a:rPr>
              <a:t>育</a:t>
            </a:r>
            <a:endParaRPr lang="zh-CN" altLang="en-US" sz="11500">
              <a:solidFill>
                <a:schemeClr val="bg1"/>
              </a:solidFill>
              <a:latin typeface="汉仪黑眼小豆简" panose="02010509060101010101" pitchFamily="49" charset="-122"/>
              <a:ea typeface="汉仪黑眼小豆简" panose="02010509060101010101" pitchFamily="49" charset="-122"/>
            </a:endParaRPr>
          </a:p>
        </p:txBody>
      </p:sp>
      <p:sp>
        <p:nvSpPr>
          <p:cNvPr id="79" name="文本框 78"/>
          <p:cNvSpPr txBox="1"/>
          <p:nvPr/>
        </p:nvSpPr>
        <p:spPr>
          <a:xfrm>
            <a:off x="4048761" y="3744388"/>
            <a:ext cx="4094480" cy="521970"/>
          </a:xfrm>
          <a:prstGeom prst="rect">
            <a:avLst/>
          </a:prstGeom>
          <a:noFill/>
        </p:spPr>
        <p:txBody>
          <a:bodyPr wrap="none" rtlCol="0">
            <a:spAutoFit/>
          </a:bodyPr>
          <a:lstStyle/>
          <a:p>
            <a:pPr algn="ctr"/>
            <a:r>
              <a:rPr lang="en-US" altLang="zh-CN" sz="2800">
                <a:solidFill>
                  <a:schemeClr val="bg1"/>
                </a:solidFill>
                <a:latin typeface="汉仪黑眼小豆简" panose="02010509060101010101" pitchFamily="49" charset="-122"/>
                <a:ea typeface="汉仪黑眼小豆简" panose="02010509060101010101" pitchFamily="49" charset="-122"/>
              </a:rPr>
              <a:t>Vue3+.NET6</a:t>
            </a:r>
            <a:r>
              <a:rPr lang="zh-CN" altLang="en-US" sz="2800">
                <a:solidFill>
                  <a:schemeClr val="bg1"/>
                </a:solidFill>
                <a:latin typeface="汉仪黑眼小豆简" panose="02010509060101010101" pitchFamily="49" charset="-122"/>
                <a:ea typeface="汉仪黑眼小豆简" panose="02010509060101010101" pitchFamily="49" charset="-122"/>
              </a:rPr>
              <a:t>权限管理系统</a:t>
            </a:r>
            <a:endParaRPr lang="zh-CN" altLang="en-US" sz="2800">
              <a:solidFill>
                <a:schemeClr val="bg1"/>
              </a:solidFill>
              <a:latin typeface="汉仪黑眼小豆简" panose="02010509060101010101" pitchFamily="49" charset="-122"/>
              <a:ea typeface="汉仪黑眼小豆简" panose="02010509060101010101" pitchFamily="49" charset="-122"/>
            </a:endParaRPr>
          </a:p>
        </p:txBody>
      </p:sp>
      <p:sp>
        <p:nvSpPr>
          <p:cNvPr id="80" name="文本框 79"/>
          <p:cNvSpPr txBox="1"/>
          <p:nvPr/>
        </p:nvSpPr>
        <p:spPr>
          <a:xfrm>
            <a:off x="4785360" y="4376497"/>
            <a:ext cx="2621280" cy="460375"/>
          </a:xfrm>
          <a:prstGeom prst="rect">
            <a:avLst/>
          </a:prstGeom>
          <a:noFill/>
        </p:spPr>
        <p:txBody>
          <a:bodyPr wrap="none" rtlCol="0">
            <a:spAutoFit/>
          </a:bodyPr>
          <a:lstStyle/>
          <a:p>
            <a:pPr algn="ctr"/>
            <a:r>
              <a:rPr lang="zh-CN" altLang="en-US" sz="2400">
                <a:solidFill>
                  <a:prstClr val="white"/>
                </a:solidFill>
                <a:latin typeface="汉仪黑眼小豆简" panose="02010509060101010101" pitchFamily="49" charset="-122"/>
                <a:ea typeface="汉仪黑眼小豆简" panose="02010509060101010101" pitchFamily="49" charset="-122"/>
              </a:rPr>
              <a:t>授课人：</a:t>
            </a:r>
            <a:r>
              <a:rPr lang="en-US" altLang="zh-CN" sz="2400">
                <a:solidFill>
                  <a:prstClr val="white"/>
                </a:solidFill>
                <a:latin typeface="汉仪黑眼小豆简" panose="02010509060101010101" pitchFamily="49" charset="-122"/>
                <a:ea typeface="汉仪黑眼小豆简" panose="02010509060101010101" pitchFamily="49" charset="-122"/>
              </a:rPr>
              <a:t>Rise</a:t>
            </a:r>
            <a:r>
              <a:rPr lang="zh-CN" altLang="en-US" sz="2400">
                <a:solidFill>
                  <a:prstClr val="white"/>
                </a:solidFill>
                <a:latin typeface="汉仪黑眼小豆简" panose="02010509060101010101" pitchFamily="49" charset="-122"/>
                <a:ea typeface="汉仪黑眼小豆简" panose="02010509060101010101" pitchFamily="49" charset="-122"/>
              </a:rPr>
              <a:t>老师</a:t>
            </a:r>
            <a:endParaRPr lang="zh-CN" altLang="en-US" sz="2400">
              <a:solidFill>
                <a:schemeClr val="bg1"/>
              </a:solidFill>
              <a:latin typeface="汉仪黑眼小豆简" panose="02010509060101010101" pitchFamily="49" charset="-122"/>
              <a:ea typeface="汉仪黑眼小豆简" panose="02010509060101010101" pitchFamily="49"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031" y="136088"/>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4571055" y="318605"/>
            <a:ext cx="304989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2400" b="0" dirty="0">
                <a:solidFill>
                  <a:schemeClr val="bg1"/>
                </a:solidFill>
                <a:latin typeface="汉仪黑眼小豆简" panose="02010509060101010101" pitchFamily="49" charset="-122"/>
                <a:ea typeface="汉仪黑眼小豆简" panose="02010509060101010101" pitchFamily="49" charset="-122"/>
              </a:rPr>
              <a:t>路由的配置和使用</a:t>
            </a:r>
            <a:endParaRPr lang="zh-CN" altLang="en-US"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1148715" y="1246505"/>
            <a:ext cx="4715510" cy="5077460"/>
          </a:xfrm>
          <a:prstGeom prst="rect">
            <a:avLst/>
          </a:prstGeom>
          <a:noFill/>
        </p:spPr>
        <p:txBody>
          <a:bodyPr wrap="none" rtlCol="0">
            <a:spAutoFit/>
          </a:bodyPr>
          <a:p>
            <a:pPr algn="l"/>
            <a:r>
              <a:rPr lang="zh-CN" altLang="en-US">
                <a:solidFill>
                  <a:schemeClr val="bg1"/>
                </a:solidFill>
              </a:rPr>
              <a:t>一、路由的作用</a:t>
            </a:r>
            <a:endParaRPr lang="zh-CN" altLang="en-US">
              <a:solidFill>
                <a:schemeClr val="bg1"/>
              </a:solidFill>
            </a:endParaRPr>
          </a:p>
          <a:p>
            <a:pPr algn="l"/>
            <a:r>
              <a:rPr lang="en-US" altLang="zh-CN">
                <a:solidFill>
                  <a:schemeClr val="bg1"/>
                </a:solidFill>
              </a:rPr>
              <a:t>   </a:t>
            </a:r>
            <a:r>
              <a:rPr lang="en-US">
                <a:solidFill>
                  <a:schemeClr val="bg1"/>
                </a:solidFill>
              </a:rPr>
              <a:t>URL</a:t>
            </a:r>
            <a:r>
              <a:rPr lang="zh-CN" altLang="en-US">
                <a:solidFill>
                  <a:schemeClr val="bg1"/>
                </a:solidFill>
              </a:rPr>
              <a:t>地址和页面的适配</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二、安装命令</a:t>
            </a:r>
            <a:endParaRPr lang="zh-CN" altLang="en-US">
              <a:solidFill>
                <a:schemeClr val="bg1"/>
              </a:solidFill>
            </a:endParaRPr>
          </a:p>
          <a:p>
            <a:pPr algn="l"/>
            <a:r>
              <a:rPr lang="en-US" altLang="zh-CN">
                <a:solidFill>
                  <a:schemeClr val="bg1"/>
                </a:solidFill>
              </a:rPr>
              <a:t>   p</a:t>
            </a:r>
            <a:r>
              <a:rPr lang="zh-CN" altLang="en-US">
                <a:solidFill>
                  <a:schemeClr val="bg1"/>
                </a:solidFill>
              </a:rPr>
              <a:t>npm install vue-router@next</a:t>
            </a:r>
            <a:r>
              <a:rPr lang="en-US" altLang="zh-CN">
                <a:solidFill>
                  <a:schemeClr val="bg1"/>
                </a:solidFill>
              </a:rPr>
              <a:t> --save</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三、新建相关页面</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四、</a:t>
            </a:r>
            <a:r>
              <a:rPr lang="en-US" altLang="zh-CN">
                <a:solidFill>
                  <a:schemeClr val="bg1"/>
                </a:solidFill>
              </a:rPr>
              <a:t>src</a:t>
            </a:r>
            <a:r>
              <a:rPr lang="zh-CN" altLang="en-US">
                <a:solidFill>
                  <a:schemeClr val="bg1"/>
                </a:solidFill>
              </a:rPr>
              <a:t>目录下新建文件夹</a:t>
            </a:r>
            <a:r>
              <a:rPr lang="en-US" altLang="zh-CN">
                <a:solidFill>
                  <a:schemeClr val="bg1"/>
                </a:solidFill>
              </a:rPr>
              <a:t>router</a:t>
            </a:r>
            <a:r>
              <a:rPr lang="zh-CN" altLang="en-US">
                <a:solidFill>
                  <a:schemeClr val="bg1"/>
                </a:solidFill>
              </a:rPr>
              <a:t>，文件夹新建</a:t>
            </a:r>
            <a:endParaRPr lang="zh-CN" altLang="en-US">
              <a:solidFill>
                <a:schemeClr val="bg1"/>
              </a:solidFill>
            </a:endParaRPr>
          </a:p>
          <a:p>
            <a:pPr algn="l"/>
            <a:r>
              <a:rPr lang="zh-CN" altLang="en-US">
                <a:solidFill>
                  <a:schemeClr val="bg1"/>
                </a:solidFill>
              </a:rPr>
              <a:t> </a:t>
            </a:r>
            <a:r>
              <a:rPr lang="en-US" altLang="zh-CN">
                <a:solidFill>
                  <a:schemeClr val="bg1"/>
                </a:solidFill>
              </a:rPr>
              <a:t>  </a:t>
            </a:r>
            <a:r>
              <a:rPr lang="zh-CN" altLang="en-US">
                <a:solidFill>
                  <a:schemeClr val="bg1"/>
                </a:solidFill>
              </a:rPr>
              <a:t>路由文件</a:t>
            </a:r>
            <a:r>
              <a:rPr lang="en-US" altLang="zh-CN">
                <a:solidFill>
                  <a:schemeClr val="bg1"/>
                </a:solidFill>
              </a:rPr>
              <a:t>index</a:t>
            </a:r>
            <a:r>
              <a:rPr lang="zh-CN" altLang="en-US">
                <a:solidFill>
                  <a:schemeClr val="bg1"/>
                </a:solidFill>
              </a:rPr>
              <a:t>.ts</a:t>
            </a:r>
            <a:endParaRPr lang="zh-CN" altLang="en-US">
              <a:solidFill>
                <a:schemeClr val="bg1"/>
              </a:solidFill>
            </a:endParaRPr>
          </a:p>
          <a:p>
            <a:pPr algn="l"/>
            <a:r>
              <a:rPr lang="en-US" altLang="zh-CN">
                <a:solidFill>
                  <a:schemeClr val="bg1"/>
                </a:solidFill>
              </a:rPr>
              <a:t>   </a:t>
            </a:r>
            <a:r>
              <a:rPr lang="zh-CN" altLang="en-US">
                <a:solidFill>
                  <a:schemeClr val="bg1"/>
                </a:solidFill>
              </a:rPr>
              <a:t>按右侧代码块写入页面和路由映射关系</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五、项目中导入</a:t>
            </a:r>
            <a:endParaRPr lang="zh-CN" altLang="en-US">
              <a:solidFill>
                <a:schemeClr val="bg1"/>
              </a:solidFill>
            </a:endParaRPr>
          </a:p>
          <a:p>
            <a:pPr algn="l"/>
            <a:r>
              <a:rPr lang="en-US" altLang="zh-CN">
                <a:solidFill>
                  <a:schemeClr val="bg1"/>
                </a:solidFill>
              </a:rPr>
              <a:t>   </a:t>
            </a:r>
            <a:r>
              <a:rPr lang="zh-CN" altLang="en-US">
                <a:solidFill>
                  <a:schemeClr val="bg1"/>
                </a:solidFill>
              </a:rPr>
              <a:t>import router from './</a:t>
            </a:r>
            <a:r>
              <a:rPr lang="en-US" altLang="zh-CN">
                <a:solidFill>
                  <a:schemeClr val="bg1"/>
                </a:solidFill>
                <a:sym typeface="+mn-ea"/>
              </a:rPr>
              <a:t>router</a:t>
            </a:r>
            <a:endParaRPr lang="zh-CN" altLang="en-US">
              <a:solidFill>
                <a:schemeClr val="bg1"/>
              </a:solidFill>
            </a:endParaRPr>
          </a:p>
          <a:p>
            <a:pPr algn="l"/>
            <a:r>
              <a:rPr lang="en-US" altLang="zh-CN">
                <a:solidFill>
                  <a:schemeClr val="bg1"/>
                </a:solidFill>
              </a:rPr>
              <a:t>   </a:t>
            </a:r>
            <a:r>
              <a:rPr lang="zh-CN" altLang="en-US">
                <a:solidFill>
                  <a:schemeClr val="bg1"/>
                </a:solidFill>
              </a:rPr>
              <a:t>app.use(store)</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六、在</a:t>
            </a:r>
            <a:r>
              <a:rPr lang="en-US" altLang="zh-CN">
                <a:solidFill>
                  <a:schemeClr val="bg1"/>
                </a:solidFill>
              </a:rPr>
              <a:t>App.vue</a:t>
            </a:r>
            <a:r>
              <a:rPr lang="zh-CN" altLang="en-US">
                <a:solidFill>
                  <a:schemeClr val="bg1"/>
                </a:solidFill>
              </a:rPr>
              <a:t>里面加上路由标签</a:t>
            </a:r>
            <a:endParaRPr lang="zh-CN" altLang="en-US">
              <a:solidFill>
                <a:schemeClr val="bg1"/>
              </a:solidFill>
            </a:endParaRPr>
          </a:p>
          <a:p>
            <a:pPr algn="l"/>
            <a:r>
              <a:rPr lang="zh-CN" altLang="en-US">
                <a:solidFill>
                  <a:schemeClr val="bg1"/>
                </a:solidFill>
              </a:rPr>
              <a:t>&lt;router-view&gt;&lt;/router-view&gt;</a:t>
            </a:r>
            <a:endParaRPr lang="zh-CN" altLang="en-US">
              <a:solidFill>
                <a:schemeClr val="bg1"/>
              </a:solidFill>
            </a:endParaRPr>
          </a:p>
        </p:txBody>
      </p:sp>
      <p:sp>
        <p:nvSpPr>
          <p:cNvPr id="8" name="文本框 7"/>
          <p:cNvSpPr txBox="1"/>
          <p:nvPr/>
        </p:nvSpPr>
        <p:spPr>
          <a:xfrm>
            <a:off x="6069965" y="3655695"/>
            <a:ext cx="5901690" cy="2861310"/>
          </a:xfrm>
          <a:prstGeom prst="rect">
            <a:avLst/>
          </a:prstGeom>
          <a:noFill/>
        </p:spPr>
        <p:txBody>
          <a:bodyPr wrap="square" rtlCol="0">
            <a:spAutoFit/>
          </a:bodyPr>
          <a:p>
            <a:pPr algn="l"/>
            <a:r>
              <a:rPr lang="zh-CN" altLang="en-US">
                <a:solidFill>
                  <a:schemeClr val="bg1"/>
                </a:solidFill>
              </a:rPr>
              <a:t>import {createRouter,createWebHistory} from 'vue-router'</a:t>
            </a:r>
            <a:endParaRPr lang="zh-CN" altLang="en-US">
              <a:solidFill>
                <a:schemeClr val="bg1"/>
              </a:solidFill>
            </a:endParaRPr>
          </a:p>
          <a:p>
            <a:pPr algn="l"/>
            <a:r>
              <a:rPr lang="zh-CN" altLang="en-US">
                <a:solidFill>
                  <a:schemeClr val="bg1"/>
                </a:solidFill>
              </a:rPr>
              <a:t>import HomePage from "./views/HomePage.vue"</a:t>
            </a:r>
            <a:endParaRPr lang="zh-CN" altLang="en-US">
              <a:solidFill>
                <a:schemeClr val="bg1"/>
              </a:solidFill>
            </a:endParaRPr>
          </a:p>
          <a:p>
            <a:pPr algn="l"/>
            <a:r>
              <a:rPr lang="zh-CN" altLang="en-US">
                <a:solidFill>
                  <a:schemeClr val="bg1"/>
                </a:solidFill>
              </a:rPr>
              <a:t>import LoveFlower from "./views/LoveFlower.vue"  </a:t>
            </a:r>
            <a:endParaRPr lang="zh-CN" altLang="en-US">
              <a:solidFill>
                <a:schemeClr val="bg1"/>
              </a:solidFill>
            </a:endParaRPr>
          </a:p>
          <a:p>
            <a:pPr algn="l"/>
            <a:r>
              <a:rPr lang="zh-CN" altLang="en-US">
                <a:solidFill>
                  <a:schemeClr val="bg1"/>
                </a:solidFill>
              </a:rPr>
              <a:t>const router = createRouter({</a:t>
            </a:r>
            <a:endParaRPr lang="zh-CN" altLang="en-US">
              <a:solidFill>
                <a:schemeClr val="bg1"/>
              </a:solidFill>
            </a:endParaRPr>
          </a:p>
          <a:p>
            <a:pPr algn="l"/>
            <a:r>
              <a:rPr lang="zh-CN" altLang="en-US">
                <a:solidFill>
                  <a:schemeClr val="bg1"/>
                </a:solidFill>
              </a:rPr>
              <a:t>  history: createWebHistory(),</a:t>
            </a:r>
            <a:endParaRPr lang="zh-CN" altLang="en-US">
              <a:solidFill>
                <a:schemeClr val="bg1"/>
              </a:solidFill>
            </a:endParaRPr>
          </a:p>
          <a:p>
            <a:pPr algn="l"/>
            <a:r>
              <a:rPr lang="zh-CN" altLang="en-US">
                <a:solidFill>
                  <a:schemeClr val="bg1"/>
                </a:solidFill>
              </a:rPr>
              <a:t>  routes: [</a:t>
            </a:r>
            <a:endParaRPr lang="zh-CN" altLang="en-US">
              <a:solidFill>
                <a:schemeClr val="bg1"/>
              </a:solidFill>
            </a:endParaRPr>
          </a:p>
          <a:p>
            <a:pPr algn="l"/>
            <a:r>
              <a:rPr lang="zh-CN" altLang="en-US">
                <a:solidFill>
                  <a:schemeClr val="bg1"/>
                </a:solidFill>
              </a:rPr>
              <a:t>    { path: '/', component: HomePage },</a:t>
            </a:r>
            <a:endParaRPr lang="zh-CN" altLang="en-US">
              <a:solidFill>
                <a:schemeClr val="bg1"/>
              </a:solidFill>
            </a:endParaRPr>
          </a:p>
          <a:p>
            <a:pPr algn="l"/>
            <a:r>
              <a:rPr lang="zh-CN" altLang="en-US">
                <a:solidFill>
                  <a:schemeClr val="bg1"/>
                </a:solidFill>
              </a:rPr>
              <a:t>    { path: '/loveflower', component: LoveFlower },   ],</a:t>
            </a:r>
            <a:endParaRPr lang="zh-CN" altLang="en-US">
              <a:solidFill>
                <a:schemeClr val="bg1"/>
              </a:solidFill>
            </a:endParaRPr>
          </a:p>
          <a:p>
            <a:pPr algn="l"/>
            <a:r>
              <a:rPr lang="zh-CN" altLang="en-US">
                <a:solidFill>
                  <a:schemeClr val="bg1"/>
                </a:solidFill>
              </a:rPr>
              <a:t>})</a:t>
            </a:r>
            <a:endParaRPr lang="zh-CN" altLang="en-US">
              <a:solidFill>
                <a:schemeClr val="bg1"/>
              </a:solidFill>
            </a:endParaRPr>
          </a:p>
          <a:p>
            <a:pPr algn="l"/>
            <a:r>
              <a:rPr lang="zh-CN" altLang="en-US">
                <a:solidFill>
                  <a:schemeClr val="bg1"/>
                </a:solidFill>
              </a:rPr>
              <a:t>export default router</a:t>
            </a:r>
            <a:endParaRPr lang="zh-CN" altLang="en-US">
              <a:solidFill>
                <a:schemeClr val="bg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登录静态页样式编写</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pic>
        <p:nvPicPr>
          <p:cNvPr id="8" name="图片 7"/>
          <p:cNvPicPr>
            <a:picLocks noChangeAspect="1"/>
          </p:cNvPicPr>
          <p:nvPr/>
        </p:nvPicPr>
        <p:blipFill>
          <a:blip r:embed="rId1"/>
          <a:stretch>
            <a:fillRect/>
          </a:stretch>
        </p:blipFill>
        <p:spPr>
          <a:xfrm>
            <a:off x="1270000" y="1217295"/>
            <a:ext cx="9632950" cy="4877435"/>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登录静态页样式编写调整（全局样式）</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1281430" y="1783715"/>
            <a:ext cx="8878570" cy="922020"/>
          </a:xfrm>
          <a:prstGeom prst="rect">
            <a:avLst/>
          </a:prstGeom>
          <a:noFill/>
        </p:spPr>
        <p:txBody>
          <a:bodyPr wrap="square" rtlCol="0">
            <a:spAutoFit/>
          </a:bodyPr>
          <a:p>
            <a:pPr algn="l"/>
            <a:r>
              <a:rPr lang="zh-CN" altLang="en-US">
                <a:solidFill>
                  <a:schemeClr val="bg1"/>
                </a:solidFill>
              </a:rPr>
              <a:t>一、</a:t>
            </a:r>
            <a:r>
              <a:rPr lang="en-US" altLang="zh-CN">
                <a:solidFill>
                  <a:schemeClr val="bg1"/>
                </a:solidFill>
              </a:rPr>
              <a:t>assets</a:t>
            </a:r>
            <a:r>
              <a:rPr lang="zh-CN" altLang="en-US">
                <a:solidFill>
                  <a:schemeClr val="bg1"/>
                </a:solidFill>
              </a:rPr>
              <a:t>下面新建</a:t>
            </a:r>
            <a:r>
              <a:rPr lang="en-US" altLang="zh-CN">
                <a:solidFill>
                  <a:schemeClr val="bg1"/>
                </a:solidFill>
              </a:rPr>
              <a:t>css</a:t>
            </a:r>
            <a:r>
              <a:rPr lang="zh-CN" altLang="en-US">
                <a:solidFill>
                  <a:schemeClr val="bg1"/>
                </a:solidFill>
              </a:rPr>
              <a:t>文件夹，新建</a:t>
            </a:r>
            <a:r>
              <a:rPr lang="en-US" altLang="zh-CN">
                <a:solidFill>
                  <a:schemeClr val="bg1"/>
                </a:solidFill>
              </a:rPr>
              <a:t>global.scss</a:t>
            </a:r>
            <a:r>
              <a:rPr lang="zh-CN" altLang="en-US">
                <a:solidFill>
                  <a:schemeClr val="bg1"/>
                </a:solidFill>
              </a:rPr>
              <a:t>样式表</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二、在</a:t>
            </a:r>
            <a:r>
              <a:rPr lang="en-US" altLang="zh-CN">
                <a:solidFill>
                  <a:schemeClr val="bg1"/>
                </a:solidFill>
              </a:rPr>
              <a:t>main.ts</a:t>
            </a:r>
            <a:r>
              <a:rPr lang="zh-CN" altLang="en-US">
                <a:solidFill>
                  <a:schemeClr val="bg1"/>
                </a:solidFill>
              </a:rPr>
              <a:t>中导入</a:t>
            </a:r>
            <a:r>
              <a:rPr lang="en-US" altLang="zh-CN">
                <a:solidFill>
                  <a:schemeClr val="bg1"/>
                </a:solidFill>
              </a:rPr>
              <a:t>global.scss</a:t>
            </a:r>
            <a:r>
              <a:rPr lang="zh-CN" altLang="en-US">
                <a:solidFill>
                  <a:schemeClr val="bg1"/>
                </a:solidFill>
              </a:rPr>
              <a:t>使其生效</a:t>
            </a:r>
            <a:endParaRPr lang="zh-CN" altLang="en-US">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登录静态页表单验证</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1323975" y="1311275"/>
            <a:ext cx="8878570" cy="4831080"/>
          </a:xfrm>
          <a:prstGeom prst="rect">
            <a:avLst/>
          </a:prstGeom>
          <a:noFill/>
        </p:spPr>
        <p:txBody>
          <a:bodyPr wrap="square" rtlCol="0">
            <a:spAutoFit/>
          </a:bodyPr>
          <a:p>
            <a:pPr algn="l"/>
            <a:r>
              <a:rPr sz="1400">
                <a:solidFill>
                  <a:schemeClr val="bg1"/>
                </a:solidFill>
              </a:rPr>
              <a:t>import type { FormInstance, FormRules } from 'element-plus'</a:t>
            </a:r>
            <a:endParaRPr sz="1400">
              <a:solidFill>
                <a:schemeClr val="bg1"/>
              </a:solidFill>
            </a:endParaRPr>
          </a:p>
          <a:p>
            <a:pPr algn="l"/>
            <a:endParaRPr sz="1400">
              <a:solidFill>
                <a:schemeClr val="bg1"/>
              </a:solidFill>
            </a:endParaRPr>
          </a:p>
          <a:p>
            <a:pPr algn="l"/>
            <a:r>
              <a:rPr sz="1400">
                <a:solidFill>
                  <a:schemeClr val="bg1"/>
                </a:solidFill>
              </a:rPr>
              <a:t>const rules = reactive&lt;FormRules&gt;({</a:t>
            </a:r>
            <a:endParaRPr sz="1400">
              <a:solidFill>
                <a:schemeClr val="bg1"/>
              </a:solidFill>
            </a:endParaRPr>
          </a:p>
          <a:p>
            <a:pPr algn="l"/>
            <a:r>
              <a:rPr sz="1400">
                <a:solidFill>
                  <a:schemeClr val="bg1"/>
                </a:solidFill>
              </a:rPr>
              <a:t>    //用户名</a:t>
            </a:r>
            <a:endParaRPr sz="1400">
              <a:solidFill>
                <a:schemeClr val="bg1"/>
              </a:solidFill>
            </a:endParaRPr>
          </a:p>
          <a:p>
            <a:pPr algn="l"/>
            <a:r>
              <a:rPr sz="1400">
                <a:solidFill>
                  <a:schemeClr val="bg1"/>
                </a:solidFill>
              </a:rPr>
              <a:t>    userName: [{ required: true, message: "请输入用户名", trigger: 'blur' }],</a:t>
            </a:r>
            <a:endParaRPr sz="1400">
              <a:solidFill>
                <a:schemeClr val="bg1"/>
              </a:solidFill>
            </a:endParaRPr>
          </a:p>
          <a:p>
            <a:pPr algn="l"/>
            <a:r>
              <a:rPr sz="1400">
                <a:solidFill>
                  <a:schemeClr val="bg1"/>
                </a:solidFill>
              </a:rPr>
              <a:t>    //密码</a:t>
            </a:r>
            <a:endParaRPr sz="1400">
              <a:solidFill>
                <a:schemeClr val="bg1"/>
              </a:solidFill>
            </a:endParaRPr>
          </a:p>
          <a:p>
            <a:pPr algn="l"/>
            <a:r>
              <a:rPr sz="1400">
                <a:solidFill>
                  <a:schemeClr val="bg1"/>
                </a:solidFill>
              </a:rPr>
              <a:t>    passWord: [{ required: true, message: "请输入密码", trigger: 'blur' }]</a:t>
            </a:r>
            <a:endParaRPr sz="1400">
              <a:solidFill>
                <a:schemeClr val="bg1"/>
              </a:solidFill>
            </a:endParaRPr>
          </a:p>
          <a:p>
            <a:pPr algn="l"/>
            <a:r>
              <a:rPr sz="1400">
                <a:solidFill>
                  <a:schemeClr val="bg1"/>
                </a:solidFill>
              </a:rPr>
              <a:t>})</a:t>
            </a:r>
            <a:endParaRPr sz="1400">
              <a:solidFill>
                <a:schemeClr val="bg1"/>
              </a:solidFill>
            </a:endParaRPr>
          </a:p>
          <a:p>
            <a:pPr algn="l"/>
            <a:r>
              <a:rPr sz="1400">
                <a:solidFill>
                  <a:schemeClr val="bg1"/>
                </a:solidFill>
              </a:rPr>
              <a:t>const ruleFormRef = ref&lt;FormInstance&gt;()</a:t>
            </a:r>
            <a:endParaRPr sz="1400">
              <a:solidFill>
                <a:schemeClr val="bg1"/>
              </a:solidFill>
            </a:endParaRPr>
          </a:p>
          <a:p>
            <a:pPr algn="l"/>
            <a:r>
              <a:rPr sz="1400">
                <a:solidFill>
                  <a:schemeClr val="bg1"/>
                </a:solidFill>
              </a:rPr>
              <a:t>const onSubmit = async (ruleFormRef: FormInstance | undefined) =&gt; {</a:t>
            </a:r>
            <a:endParaRPr sz="1400">
              <a:solidFill>
                <a:schemeClr val="bg1"/>
              </a:solidFill>
            </a:endParaRPr>
          </a:p>
          <a:p>
            <a:pPr algn="l"/>
            <a:r>
              <a:rPr sz="1400">
                <a:solidFill>
                  <a:schemeClr val="bg1"/>
                </a:solidFill>
              </a:rPr>
              <a:t>    if (!ruleFormRef) return;</a:t>
            </a:r>
            <a:endParaRPr sz="1400">
              <a:solidFill>
                <a:schemeClr val="bg1"/>
              </a:solidFill>
            </a:endParaRPr>
          </a:p>
          <a:p>
            <a:pPr algn="l"/>
            <a:r>
              <a:rPr sz="1400">
                <a:solidFill>
                  <a:schemeClr val="bg1"/>
                </a:solidFill>
              </a:rPr>
              <a:t>    await ruleFormRef.validate(async (valid, fields) =&gt; {</a:t>
            </a:r>
            <a:endParaRPr sz="1400">
              <a:solidFill>
                <a:schemeClr val="bg1"/>
              </a:solidFill>
            </a:endParaRPr>
          </a:p>
          <a:p>
            <a:pPr algn="l"/>
            <a:r>
              <a:rPr sz="1400">
                <a:solidFill>
                  <a:schemeClr val="bg1"/>
                </a:solidFill>
              </a:rPr>
              <a:t>        if (valid) {</a:t>
            </a:r>
            <a:endParaRPr sz="1400">
              <a:solidFill>
                <a:schemeClr val="bg1"/>
              </a:solidFill>
            </a:endParaRPr>
          </a:p>
          <a:p>
            <a:pPr algn="l"/>
            <a:r>
              <a:rPr sz="1400">
                <a:solidFill>
                  <a:schemeClr val="bg1"/>
                </a:solidFill>
              </a:rPr>
              <a:t>            console.log("正在登录...")</a:t>
            </a:r>
            <a:endParaRPr sz="1400">
              <a:solidFill>
                <a:schemeClr val="bg1"/>
              </a:solidFill>
            </a:endParaRPr>
          </a:p>
          <a:p>
            <a:pPr algn="l"/>
            <a:r>
              <a:rPr sz="1400">
                <a:solidFill>
                  <a:schemeClr val="bg1"/>
                </a:solidFill>
              </a:rPr>
              <a:t>        } else {</a:t>
            </a:r>
            <a:endParaRPr sz="1400">
              <a:solidFill>
                <a:schemeClr val="bg1"/>
              </a:solidFill>
            </a:endParaRPr>
          </a:p>
          <a:p>
            <a:pPr algn="l"/>
            <a:r>
              <a:rPr sz="1400">
                <a:solidFill>
                  <a:schemeClr val="bg1"/>
                </a:solidFill>
              </a:rPr>
              <a:t>            console.log("校验不通过！")</a:t>
            </a:r>
            <a:endParaRPr sz="1400">
              <a:solidFill>
                <a:schemeClr val="bg1"/>
              </a:solidFill>
            </a:endParaRPr>
          </a:p>
          <a:p>
            <a:pPr algn="l"/>
            <a:r>
              <a:rPr sz="1400">
                <a:solidFill>
                  <a:schemeClr val="bg1"/>
                </a:solidFill>
              </a:rPr>
              <a:t>            console.log(fields)</a:t>
            </a:r>
            <a:endParaRPr sz="1400">
              <a:solidFill>
                <a:schemeClr val="bg1"/>
              </a:solidFill>
            </a:endParaRPr>
          </a:p>
          <a:p>
            <a:pPr algn="l"/>
            <a:r>
              <a:rPr sz="1400">
                <a:solidFill>
                  <a:schemeClr val="bg1"/>
                </a:solidFill>
              </a:rPr>
              <a:t>        }</a:t>
            </a:r>
            <a:endParaRPr sz="1400">
              <a:solidFill>
                <a:schemeClr val="bg1"/>
              </a:solidFill>
            </a:endParaRPr>
          </a:p>
          <a:p>
            <a:pPr algn="l"/>
            <a:r>
              <a:rPr sz="1400">
                <a:solidFill>
                  <a:schemeClr val="bg1"/>
                </a:solidFill>
              </a:rPr>
              <a:t>    }) </a:t>
            </a:r>
            <a:endParaRPr sz="1400">
              <a:solidFill>
                <a:schemeClr val="bg1"/>
              </a:solidFill>
            </a:endParaRPr>
          </a:p>
          <a:p>
            <a:pPr algn="l"/>
            <a:r>
              <a:rPr sz="1400">
                <a:solidFill>
                  <a:schemeClr val="bg1"/>
                </a:solidFill>
              </a:rPr>
              <a:t>}</a:t>
            </a:r>
            <a:endParaRPr sz="1400">
              <a:solidFill>
                <a:schemeClr val="bg1"/>
              </a:solidFill>
            </a:endParaRPr>
          </a:p>
          <a:p>
            <a:pPr algn="l"/>
            <a:endParaRPr sz="1400">
              <a:solidFill>
                <a:schemeClr val="bg1"/>
              </a:solidFill>
            </a:endParaRPr>
          </a:p>
          <a:p>
            <a:pPr algn="l"/>
            <a:r>
              <a:rPr sz="1400">
                <a:solidFill>
                  <a:schemeClr val="bg1"/>
                </a:solidFill>
              </a:rPr>
              <a:t>:rules="rules" ref="ruleFormRef"</a:t>
            </a:r>
            <a:r>
              <a:rPr lang="en-US" sz="1400">
                <a:solidFill>
                  <a:schemeClr val="bg1"/>
                </a:solidFill>
              </a:rPr>
              <a:t>  </a:t>
            </a:r>
            <a:r>
              <a:rPr lang="zh-CN" altLang="en-US" sz="1400">
                <a:solidFill>
                  <a:schemeClr val="bg1"/>
                </a:solidFill>
              </a:rPr>
              <a:t>（</a:t>
            </a:r>
            <a:r>
              <a:rPr lang="en-US" altLang="zh-CN" sz="1400">
                <a:solidFill>
                  <a:schemeClr val="bg1"/>
                </a:solidFill>
              </a:rPr>
              <a:t>form</a:t>
            </a:r>
            <a:r>
              <a:rPr lang="zh-CN" altLang="en-US" sz="1400">
                <a:solidFill>
                  <a:schemeClr val="bg1"/>
                </a:solidFill>
              </a:rPr>
              <a:t>表单）</a:t>
            </a:r>
            <a:endParaRPr lang="zh-CN" altLang="en-US" sz="140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9209" y="135453"/>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2400" b="0" dirty="0">
                <a:solidFill>
                  <a:schemeClr val="bg1"/>
                </a:solidFill>
                <a:latin typeface="汉仪黑眼小豆简" panose="02010509060101010101" pitchFamily="49" charset="-122"/>
                <a:ea typeface="汉仪黑眼小豆简" panose="02010509060101010101" pitchFamily="49" charset="-122"/>
              </a:rPr>
              <a:t>校验不通过弹窗提示</a:t>
            </a:r>
            <a:endParaRPr lang="zh-CN" altLang="en-US"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1281430" y="1783715"/>
            <a:ext cx="8878570" cy="922020"/>
          </a:xfrm>
          <a:prstGeom prst="rect">
            <a:avLst/>
          </a:prstGeom>
          <a:noFill/>
        </p:spPr>
        <p:txBody>
          <a:bodyPr wrap="square" rtlCol="0">
            <a:spAutoFit/>
          </a:bodyPr>
          <a:p>
            <a:pPr algn="l"/>
            <a:r>
              <a:rPr lang="zh-CN" altLang="en-US">
                <a:solidFill>
                  <a:schemeClr val="bg1"/>
                </a:solidFill>
              </a:rPr>
              <a:t>一、</a:t>
            </a:r>
            <a:r>
              <a:rPr lang="zh-CN">
                <a:solidFill>
                  <a:schemeClr val="bg1"/>
                </a:solidFill>
              </a:rPr>
              <a:t>导入ElMessage组件</a:t>
            </a:r>
            <a:endParaRPr lang="zh-CN">
              <a:solidFill>
                <a:schemeClr val="bg1"/>
              </a:solidFill>
            </a:endParaRPr>
          </a:p>
          <a:p>
            <a:pPr algn="l"/>
            <a:endParaRPr lang="zh-CN" altLang="en-US">
              <a:solidFill>
                <a:schemeClr val="bg1"/>
              </a:solidFill>
            </a:endParaRPr>
          </a:p>
          <a:p>
            <a:pPr algn="l"/>
            <a:r>
              <a:rPr lang="zh-CN" altLang="en-US">
                <a:solidFill>
                  <a:schemeClr val="bg1"/>
                </a:solidFill>
              </a:rPr>
              <a:t>二、</a:t>
            </a:r>
            <a:r>
              <a:rPr lang="zh-CN">
                <a:solidFill>
                  <a:schemeClr val="bg1"/>
                </a:solidFill>
              </a:rPr>
              <a:t>处理</a:t>
            </a:r>
            <a:r>
              <a:rPr lang="en-US" altLang="zh-CN">
                <a:solidFill>
                  <a:schemeClr val="bg1"/>
                </a:solidFill>
              </a:rPr>
              <a:t>fields</a:t>
            </a:r>
            <a:r>
              <a:rPr lang="zh-CN" altLang="en-US">
                <a:solidFill>
                  <a:schemeClr val="bg1"/>
                </a:solidFill>
              </a:rPr>
              <a:t>数组</a:t>
            </a:r>
            <a:endParaRPr lang="zh-CN" altLang="en-US">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031" y="136088"/>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238375" y="690245"/>
            <a:ext cx="6964045"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V</a:t>
            </a:r>
            <a:r>
              <a:rPr lang="zh-CN" altLang="en-US" sz="2400" b="0" dirty="0">
                <a:solidFill>
                  <a:schemeClr val="bg1"/>
                </a:solidFill>
                <a:latin typeface="汉仪黑眼小豆简" panose="02010509060101010101" pitchFamily="49" charset="-122"/>
                <a:ea typeface="汉仪黑眼小豆简" panose="02010509060101010101" pitchFamily="49" charset="-122"/>
              </a:rPr>
              <a:t>uex的介绍和使用</a:t>
            </a:r>
            <a:endParaRPr lang="zh-CN" altLang="en-US"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1281430" y="1783715"/>
            <a:ext cx="8878570" cy="3569335"/>
          </a:xfrm>
          <a:prstGeom prst="rect">
            <a:avLst/>
          </a:prstGeom>
          <a:noFill/>
        </p:spPr>
        <p:txBody>
          <a:bodyPr wrap="square" rtlCol="0">
            <a:spAutoFit/>
          </a:bodyPr>
          <a:p>
            <a:pPr algn="l"/>
            <a:r>
              <a:rPr lang="zh-CN" altLang="en-US">
                <a:solidFill>
                  <a:schemeClr val="bg1"/>
                </a:solidFill>
              </a:rPr>
              <a:t>一、介绍</a:t>
            </a:r>
            <a:endParaRPr lang="zh-CN" altLang="en-US">
              <a:solidFill>
                <a:schemeClr val="bg1"/>
              </a:solidFill>
            </a:endParaRPr>
          </a:p>
          <a:p>
            <a:pPr algn="l"/>
            <a:r>
              <a:rPr lang="en-US" altLang="zh-CN">
                <a:solidFill>
                  <a:schemeClr val="bg1"/>
                </a:solidFill>
              </a:rPr>
              <a:t>	https://vuex.vuejs.org/zh/</a:t>
            </a:r>
            <a:endParaRPr lang="en-US" altLang="zh-CN">
              <a:solidFill>
                <a:schemeClr val="bg1"/>
              </a:solidFill>
            </a:endParaRPr>
          </a:p>
          <a:p>
            <a:pPr algn="l"/>
            <a:endParaRPr lang="zh-CN" altLang="en-US">
              <a:solidFill>
                <a:schemeClr val="bg1"/>
              </a:solidFill>
            </a:endParaRPr>
          </a:p>
          <a:p>
            <a:pPr algn="l"/>
            <a:r>
              <a:rPr lang="zh-CN" altLang="en-US">
                <a:solidFill>
                  <a:schemeClr val="bg1"/>
                </a:solidFill>
              </a:rPr>
              <a:t>二、使用</a:t>
            </a:r>
            <a:endParaRPr lang="zh-CN" altLang="en-US">
              <a:solidFill>
                <a:schemeClr val="bg1"/>
              </a:solidFill>
            </a:endParaRPr>
          </a:p>
          <a:p>
            <a:pPr algn="l"/>
            <a:r>
              <a:rPr lang="en-US" altLang="zh-CN">
                <a:solidFill>
                  <a:schemeClr val="bg1"/>
                </a:solidFill>
              </a:rPr>
              <a:t>	pnpm install vuex@next --save</a:t>
            </a:r>
            <a:endParaRPr lang="en-US" altLang="zh-CN">
              <a:solidFill>
                <a:schemeClr val="bg1"/>
              </a:solidFill>
            </a:endParaRPr>
          </a:p>
          <a:p>
            <a:pPr algn="l"/>
            <a:endParaRPr lang="zh-CN" altLang="en-US">
              <a:solidFill>
                <a:schemeClr val="bg1"/>
              </a:solidFill>
            </a:endParaRPr>
          </a:p>
          <a:p>
            <a:pPr algn="l"/>
            <a:r>
              <a:rPr lang="zh-CN" altLang="en-US">
                <a:solidFill>
                  <a:schemeClr val="bg1"/>
                </a:solidFill>
              </a:rPr>
              <a:t>三、</a:t>
            </a:r>
            <a:r>
              <a:rPr lang="en-US" altLang="zh-CN">
                <a:solidFill>
                  <a:schemeClr val="bg1"/>
                </a:solidFill>
              </a:rPr>
              <a:t>src</a:t>
            </a:r>
            <a:r>
              <a:rPr lang="zh-CN" altLang="en-US">
                <a:solidFill>
                  <a:schemeClr val="bg1"/>
                </a:solidFill>
              </a:rPr>
              <a:t>目录下新建文件夹vuex，新建文件</a:t>
            </a:r>
            <a:r>
              <a:rPr lang="en-US" altLang="zh-CN">
                <a:solidFill>
                  <a:schemeClr val="bg1"/>
                </a:solidFill>
              </a:rPr>
              <a:t>index</a:t>
            </a:r>
            <a:r>
              <a:rPr lang="zh-CN" altLang="en-US">
                <a:solidFill>
                  <a:schemeClr val="bg1"/>
                </a:solidFill>
              </a:rPr>
              <a:t>.</a:t>
            </a:r>
            <a:r>
              <a:rPr lang="en-US" altLang="zh-CN">
                <a:solidFill>
                  <a:schemeClr val="bg1"/>
                </a:solidFill>
              </a:rPr>
              <a:t>ts</a:t>
            </a:r>
            <a:endParaRPr lang="zh-CN" altLang="en-US">
              <a:solidFill>
                <a:schemeClr val="bg1"/>
              </a:solidFill>
            </a:endParaRPr>
          </a:p>
          <a:p>
            <a:pPr algn="l"/>
            <a:endParaRPr lang="zh-CN" altLang="en-US" sz="1000">
              <a:solidFill>
                <a:schemeClr val="bg1"/>
              </a:solidFill>
            </a:endParaRPr>
          </a:p>
          <a:p>
            <a:pPr algn="l"/>
            <a:r>
              <a:rPr lang="zh-CN" altLang="en-US">
                <a:solidFill>
                  <a:schemeClr val="bg1"/>
                </a:solidFill>
              </a:rPr>
              <a:t>四、</a:t>
            </a:r>
            <a:r>
              <a:rPr lang="en-US" altLang="zh-CN">
                <a:solidFill>
                  <a:schemeClr val="bg1"/>
                </a:solidFill>
              </a:rPr>
              <a:t>main</a:t>
            </a:r>
            <a:r>
              <a:rPr lang="zh-CN" altLang="en-US">
                <a:solidFill>
                  <a:schemeClr val="bg1"/>
                </a:solidFill>
              </a:rPr>
              <a:t>函数里导入</a:t>
            </a:r>
            <a:endParaRPr lang="zh-CN" altLang="en-US">
              <a:solidFill>
                <a:schemeClr val="bg1"/>
              </a:solidFill>
            </a:endParaRPr>
          </a:p>
          <a:p>
            <a:pPr algn="l"/>
            <a:r>
              <a:rPr lang="en-US" altLang="zh-CN">
                <a:solidFill>
                  <a:schemeClr val="bg1"/>
                </a:solidFill>
              </a:rPr>
              <a:t>	</a:t>
            </a:r>
            <a:r>
              <a:rPr lang="zh-CN" altLang="en-US">
                <a:solidFill>
                  <a:schemeClr val="bg1"/>
                </a:solidFill>
              </a:rPr>
              <a:t>import store from './vuex/</a:t>
            </a:r>
            <a:r>
              <a:rPr lang="en-US" altLang="zh-CN">
                <a:solidFill>
                  <a:schemeClr val="bg1"/>
                </a:solidFill>
              </a:rPr>
              <a:t>index</a:t>
            </a:r>
            <a:endParaRPr lang="zh-CN" altLang="en-US">
              <a:solidFill>
                <a:schemeClr val="bg1"/>
              </a:solidFill>
            </a:endParaRPr>
          </a:p>
          <a:p>
            <a:pPr algn="l"/>
            <a:r>
              <a:rPr lang="en-US" altLang="zh-CN">
                <a:solidFill>
                  <a:schemeClr val="bg1"/>
                </a:solidFill>
              </a:rPr>
              <a:t>	</a:t>
            </a:r>
            <a:r>
              <a:rPr lang="zh-CN" altLang="en-US">
                <a:solidFill>
                  <a:schemeClr val="bg1"/>
                </a:solidFill>
              </a:rPr>
              <a:t>//挂载vuex</a:t>
            </a:r>
            <a:endParaRPr lang="zh-CN" altLang="en-US">
              <a:solidFill>
                <a:schemeClr val="bg1"/>
              </a:solidFill>
            </a:endParaRPr>
          </a:p>
          <a:p>
            <a:pPr algn="l"/>
            <a:r>
              <a:rPr lang="en-US" altLang="zh-CN">
                <a:solidFill>
                  <a:schemeClr val="bg1"/>
                </a:solidFill>
              </a:rPr>
              <a:t>	</a:t>
            </a:r>
            <a:r>
              <a:rPr lang="zh-CN" altLang="en-US">
                <a:solidFill>
                  <a:schemeClr val="bg1"/>
                </a:solidFill>
              </a:rPr>
              <a:t>app.use(store)</a:t>
            </a:r>
            <a:endParaRPr lang="zh-CN" altLang="en-US">
              <a:solidFill>
                <a:schemeClr val="bg1"/>
              </a:solidFill>
            </a:endParaRPr>
          </a:p>
          <a:p>
            <a:pPr algn="l"/>
            <a:endParaRPr lang="zh-CN" altLang="en-US">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页面布局的分析和设计</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1656715" y="1706245"/>
            <a:ext cx="8878570" cy="368300"/>
          </a:xfrm>
          <a:prstGeom prst="rect">
            <a:avLst/>
          </a:prstGeom>
          <a:noFill/>
        </p:spPr>
        <p:txBody>
          <a:bodyPr wrap="square" rtlCol="0">
            <a:spAutoFit/>
          </a:bodyPr>
          <a:p>
            <a:pPr algn="l"/>
            <a:r>
              <a:rPr lang="zh-CN" altLang="en-US">
                <a:solidFill>
                  <a:schemeClr val="bg1"/>
                </a:solidFill>
              </a:rPr>
              <a:t>左侧菜单（静态）、顶部面包屑和登录状态，以及中心的核心页面呈现</a:t>
            </a:r>
            <a:endParaRPr lang="zh-CN" altLang="en-US">
              <a:solidFill>
                <a:schemeClr val="bg1"/>
              </a:solidFill>
            </a:endParaRPr>
          </a:p>
        </p:txBody>
      </p:sp>
      <p:pic>
        <p:nvPicPr>
          <p:cNvPr id="8" name="图片 7"/>
          <p:cNvPicPr>
            <a:picLocks noChangeAspect="1"/>
          </p:cNvPicPr>
          <p:nvPr/>
        </p:nvPicPr>
        <p:blipFill>
          <a:blip r:embed="rId1"/>
          <a:stretch>
            <a:fillRect/>
          </a:stretch>
        </p:blipFill>
        <p:spPr>
          <a:xfrm>
            <a:off x="1714500" y="2208530"/>
            <a:ext cx="7843520" cy="3938905"/>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嵌套路由</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pic>
        <p:nvPicPr>
          <p:cNvPr id="8" name="图片 7"/>
          <p:cNvPicPr>
            <a:picLocks noChangeAspect="1"/>
          </p:cNvPicPr>
          <p:nvPr/>
        </p:nvPicPr>
        <p:blipFill>
          <a:blip r:embed="rId1"/>
          <a:stretch>
            <a:fillRect/>
          </a:stretch>
        </p:blipFill>
        <p:spPr>
          <a:xfrm>
            <a:off x="2562225" y="1251585"/>
            <a:ext cx="7048500" cy="313372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桌面静态样式编写</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1656715" y="1706245"/>
            <a:ext cx="8878570" cy="1198880"/>
          </a:xfrm>
          <a:prstGeom prst="rect">
            <a:avLst/>
          </a:prstGeom>
          <a:noFill/>
        </p:spPr>
        <p:txBody>
          <a:bodyPr wrap="square" rtlCol="0">
            <a:spAutoFit/>
          </a:bodyPr>
          <a:p>
            <a:pPr algn="l"/>
            <a:r>
              <a:rPr lang="zh-CN" altLang="en-US">
                <a:solidFill>
                  <a:schemeClr val="bg1"/>
                </a:solidFill>
              </a:rPr>
              <a:t>组件和图标的基础使用</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el-card卡片组件</a:t>
            </a:r>
            <a:r>
              <a:rPr lang="en-US" altLang="zh-CN">
                <a:solidFill>
                  <a:schemeClr val="bg1"/>
                </a:solidFill>
              </a:rPr>
              <a:t>+</a:t>
            </a:r>
            <a:r>
              <a:rPr lang="zh-CN" altLang="en-US">
                <a:solidFill>
                  <a:schemeClr val="bg1"/>
                </a:solidFill>
              </a:rPr>
              <a:t>新建CardCom组件实现功能复用</a:t>
            </a:r>
            <a:endParaRPr lang="zh-CN" altLang="en-US">
              <a:solidFill>
                <a:schemeClr val="bg1"/>
              </a:solidFill>
            </a:endParaRPr>
          </a:p>
          <a:p>
            <a:pPr algn="l"/>
            <a:endParaRPr lang="en-US" altLang="zh-CN">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echarts图表的使用</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grpSp>
        <p:nvGrpSpPr>
          <p:cNvPr id="7" name="组合 6"/>
          <p:cNvGrpSpPr/>
          <p:nvPr/>
        </p:nvGrpSpPr>
        <p:grpSpPr>
          <a:xfrm>
            <a:off x="103981" y="136723"/>
            <a:ext cx="11945938" cy="6587094"/>
            <a:chOff x="200025" y="409575"/>
            <a:chExt cx="11791950" cy="5600700"/>
          </a:xfrm>
        </p:grpSpPr>
        <p:sp>
          <p:nvSpPr>
            <p:cNvPr id="8" name="矩形 7"/>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p>
          </p:txBody>
        </p:sp>
        <p:sp>
          <p:nvSpPr>
            <p:cNvPr id="9" name="图文框 8"/>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p>
              <a:pPr algn="ctr"/>
              <a:endParaRPr lang="zh-CN" altLang="en-US">
                <a:solidFill>
                  <a:schemeClr val="tx1"/>
                </a:solidFill>
              </a:endParaRPr>
            </a:p>
          </p:txBody>
        </p:sp>
      </p:grpSp>
      <p:sp>
        <p:nvSpPr>
          <p:cNvPr id="10" name="文本框 9"/>
          <p:cNvSpPr txBox="1"/>
          <p:nvPr/>
        </p:nvSpPr>
        <p:spPr>
          <a:xfrm>
            <a:off x="1656715" y="1715770"/>
            <a:ext cx="8878570" cy="2861310"/>
          </a:xfrm>
          <a:prstGeom prst="rect">
            <a:avLst/>
          </a:prstGeom>
          <a:noFill/>
        </p:spPr>
        <p:txBody>
          <a:bodyPr wrap="square" rtlCol="0">
            <a:spAutoFit/>
          </a:bodyPr>
          <a:p>
            <a:pPr algn="l"/>
            <a:r>
              <a:rPr lang="zh-CN" altLang="en-US">
                <a:solidFill>
                  <a:schemeClr val="bg1"/>
                </a:solidFill>
              </a:rPr>
              <a:t>饼图、柱状图、折线图</a:t>
            </a:r>
            <a:endParaRPr lang="zh-CN" altLang="en-US">
              <a:solidFill>
                <a:schemeClr val="bg1"/>
              </a:solidFill>
            </a:endParaRPr>
          </a:p>
          <a:p>
            <a:pPr algn="l"/>
            <a:endParaRPr lang="zh-CN" altLang="en-US">
              <a:solidFill>
                <a:schemeClr val="bg1"/>
              </a:solidFill>
            </a:endParaRPr>
          </a:p>
          <a:p>
            <a:pPr algn="l"/>
            <a:r>
              <a:rPr lang="en-US" altLang="zh-CN">
                <a:solidFill>
                  <a:schemeClr val="bg1"/>
                </a:solidFill>
              </a:rPr>
              <a:t>1</a:t>
            </a:r>
            <a:r>
              <a:rPr lang="zh-CN" altLang="en-US">
                <a:solidFill>
                  <a:schemeClr val="bg1"/>
                </a:solidFill>
              </a:rPr>
              <a:t>、官网教程</a:t>
            </a:r>
            <a:endParaRPr lang="zh-CN" altLang="en-US">
              <a:solidFill>
                <a:schemeClr val="bg1"/>
              </a:solidFill>
            </a:endParaRPr>
          </a:p>
          <a:p>
            <a:pPr algn="l"/>
            <a:r>
              <a:rPr lang="zh-CN" altLang="en-US">
                <a:solidFill>
                  <a:schemeClr val="bg1"/>
                </a:solidFill>
              </a:rPr>
              <a:t>https://echarts.apache.org/handbook/zh/get-started</a:t>
            </a:r>
            <a:endParaRPr lang="zh-CN" altLang="en-US">
              <a:solidFill>
                <a:schemeClr val="bg1"/>
              </a:solidFill>
            </a:endParaRPr>
          </a:p>
          <a:p>
            <a:pPr algn="l"/>
            <a:endParaRPr lang="zh-CN" altLang="en-US">
              <a:solidFill>
                <a:schemeClr val="bg1"/>
              </a:solidFill>
            </a:endParaRPr>
          </a:p>
          <a:p>
            <a:pPr algn="l"/>
            <a:r>
              <a:rPr lang="en-US" altLang="zh-CN">
                <a:solidFill>
                  <a:schemeClr val="bg1"/>
                </a:solidFill>
              </a:rPr>
              <a:t>2</a:t>
            </a:r>
            <a:r>
              <a:rPr lang="zh-CN" altLang="en-US">
                <a:solidFill>
                  <a:schemeClr val="bg1"/>
                </a:solidFill>
              </a:rPr>
              <a:t>、安装</a:t>
            </a:r>
            <a:endParaRPr lang="zh-CN" altLang="en-US">
              <a:solidFill>
                <a:schemeClr val="bg1"/>
              </a:solidFill>
            </a:endParaRPr>
          </a:p>
          <a:p>
            <a:pPr algn="l"/>
            <a:r>
              <a:rPr lang="en-US" altLang="zh-CN">
                <a:solidFill>
                  <a:schemeClr val="bg1"/>
                </a:solidFill>
              </a:rPr>
              <a:t>p</a:t>
            </a:r>
            <a:r>
              <a:rPr lang="zh-CN" altLang="en-US">
                <a:solidFill>
                  <a:schemeClr val="bg1"/>
                </a:solidFill>
              </a:rPr>
              <a:t>npm install echarts --save</a:t>
            </a:r>
            <a:endParaRPr lang="zh-CN" altLang="en-US">
              <a:solidFill>
                <a:schemeClr val="bg1"/>
              </a:solidFill>
            </a:endParaRPr>
          </a:p>
          <a:p>
            <a:pPr algn="l"/>
            <a:endParaRPr lang="zh-CN" altLang="en-US">
              <a:solidFill>
                <a:schemeClr val="bg1"/>
              </a:solidFill>
            </a:endParaRPr>
          </a:p>
          <a:p>
            <a:pPr algn="l"/>
            <a:r>
              <a:rPr lang="en-US" altLang="zh-CN">
                <a:solidFill>
                  <a:schemeClr val="bg1"/>
                </a:solidFill>
              </a:rPr>
              <a:t>3</a:t>
            </a:r>
            <a:r>
              <a:rPr lang="zh-CN" altLang="en-US">
                <a:solidFill>
                  <a:schemeClr val="bg1"/>
                </a:solidFill>
              </a:rPr>
              <a:t>、参照官网教程使用对应的图形即可</a:t>
            </a:r>
            <a:endParaRPr lang="zh-CN" altLang="en-US">
              <a:solidFill>
                <a:schemeClr val="bg1"/>
              </a:solidFill>
            </a:endParaRPr>
          </a:p>
          <a:p>
            <a:pPr algn="l"/>
            <a:endParaRPr lang="zh-CN" altLang="en-US">
              <a:solidFill>
                <a:schemeClr val="bg1"/>
              </a:solidFill>
            </a:endParaRPr>
          </a:p>
        </p:txBody>
      </p:sp>
      <p:sp>
        <p:nvSpPr>
          <p:cNvPr id="13" name="文本框 12"/>
          <p:cNvSpPr txBox="1"/>
          <p:nvPr/>
        </p:nvSpPr>
        <p:spPr>
          <a:xfrm>
            <a:off x="3098165" y="588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echarts图表的使用</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00025" y="312293"/>
            <a:ext cx="11791950" cy="4830168"/>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3349"/>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6" name="Picture 4"/>
          <p:cNvPicPr>
            <a:picLocks noChangeAspect="1" noChangeArrowheads="1"/>
          </p:cNvPicPr>
          <p:nvPr/>
        </p:nvPicPr>
        <p:blipFill rotWithShape="1">
          <a:blip r:embed="rId1">
            <a:extLst>
              <a:ext uri="{28A0092B-C50C-407E-A947-70E740481C1C}">
                <a14:useLocalDpi xmlns:a14="http://schemas.microsoft.com/office/drawing/2010/main" val="0"/>
              </a:ext>
            </a:extLst>
          </a:blip>
          <a:srcRect r="13522"/>
          <a:stretch>
            <a:fillRect/>
          </a:stretch>
        </p:blipFill>
        <p:spPr bwMode="auto">
          <a:xfrm>
            <a:off x="9572625" y="0"/>
            <a:ext cx="2619375" cy="30289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flipH="1">
            <a:off x="0" y="0"/>
            <a:ext cx="3028950" cy="3028950"/>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rotWithShape="1">
          <a:blip r:embed="rId2"/>
          <a:srcRect b="23201"/>
          <a:stretch>
            <a:fillRect/>
          </a:stretch>
        </p:blipFill>
        <p:spPr>
          <a:xfrm>
            <a:off x="200239" y="442973"/>
            <a:ext cx="5647423" cy="4830168"/>
          </a:xfrm>
          <a:prstGeom prst="rect">
            <a:avLst/>
          </a:prstGeom>
        </p:spPr>
      </p:pic>
      <p:pic>
        <p:nvPicPr>
          <p:cNvPr id="9" name="图片 8"/>
          <p:cNvPicPr>
            <a:picLocks noChangeAspect="1"/>
          </p:cNvPicPr>
          <p:nvPr/>
        </p:nvPicPr>
        <p:blipFill rotWithShape="1">
          <a:blip r:embed="rId3"/>
          <a:srcRect r="16175" b="18669"/>
          <a:stretch>
            <a:fillRect/>
          </a:stretch>
        </p:blipFill>
        <p:spPr>
          <a:xfrm>
            <a:off x="6726022" y="277469"/>
            <a:ext cx="5144453" cy="4996307"/>
          </a:xfrm>
          <a:prstGeom prst="rect">
            <a:avLst/>
          </a:prstGeom>
        </p:spPr>
      </p:pic>
      <p:pic>
        <p:nvPicPr>
          <p:cNvPr id="11" name="Picture 16"/>
          <p:cNvPicPr>
            <a:picLocks noChangeAspect="1" noChangeArrowheads="1"/>
          </p:cNvPicPr>
          <p:nvPr/>
        </p:nvPicPr>
        <p:blipFill rotWithShape="1">
          <a:blip r:embed="rId4">
            <a:extLst>
              <a:ext uri="{28A0092B-C50C-407E-A947-70E740481C1C}">
                <a14:useLocalDpi xmlns:a14="http://schemas.microsoft.com/office/drawing/2010/main" val="0"/>
              </a:ext>
            </a:extLst>
          </a:blip>
          <a:srcRect b="45616"/>
          <a:stretch>
            <a:fillRect/>
          </a:stretch>
        </p:blipFill>
        <p:spPr bwMode="auto">
          <a:xfrm>
            <a:off x="0" y="3714535"/>
            <a:ext cx="12192000" cy="3143465"/>
          </a:xfrm>
          <a:prstGeom prst="rect">
            <a:avLst/>
          </a:prstGeom>
          <a:noFill/>
          <a:extLst>
            <a:ext uri="{909E8E84-426E-40DD-AFC4-6F175D3DCCD1}">
              <a14:hiddenFill xmlns:a14="http://schemas.microsoft.com/office/drawing/2010/main">
                <a:solidFill>
                  <a:srgbClr val="FFFFFF"/>
                </a:solidFill>
              </a14:hiddenFill>
            </a:ext>
          </a:extLst>
        </p:spPr>
      </p:pic>
      <p:sp>
        <p:nvSpPr>
          <p:cNvPr id="12" name="矩形 11"/>
          <p:cNvSpPr/>
          <p:nvPr/>
        </p:nvSpPr>
        <p:spPr>
          <a:xfrm>
            <a:off x="1758434" y="2541950"/>
            <a:ext cx="8675133" cy="370840"/>
          </a:xfrm>
          <a:prstGeom prst="rect">
            <a:avLst/>
          </a:prstGeom>
        </p:spPr>
        <p:txBody>
          <a:bodyPr wrap="square">
            <a:spAutoFit/>
          </a:bodyPr>
          <a:lstStyle/>
          <a:p>
            <a:pPr algn="ctr">
              <a:lnSpc>
                <a:spcPct val="130000"/>
              </a:lnSpc>
            </a:pPr>
            <a:r>
              <a:rPr lang="zh-CN" altLang="en-US" sz="1400">
                <a:solidFill>
                  <a:schemeClr val="bg1"/>
                </a:solidFill>
                <a:latin typeface="思源宋体 Light" panose="02020300000000000000" pitchFamily="18" charset="-122"/>
                <a:ea typeface="思源宋体 Light" panose="02020300000000000000" pitchFamily="18" charset="-122"/>
              </a:rPr>
              <a:t>http://localhost:3001/</a:t>
            </a:r>
            <a:endParaRPr lang="zh-CN" altLang="en-US" sz="1400">
              <a:solidFill>
                <a:schemeClr val="bg1"/>
              </a:solidFill>
              <a:latin typeface="思源宋体 Light" panose="02020300000000000000" pitchFamily="18" charset="-122"/>
              <a:ea typeface="思源宋体 Light" panose="02020300000000000000" pitchFamily="18" charset="-122"/>
            </a:endParaRPr>
          </a:p>
        </p:txBody>
      </p:sp>
      <p:sp>
        <p:nvSpPr>
          <p:cNvPr id="13" name="文本框 12"/>
          <p:cNvSpPr txBox="1"/>
          <p:nvPr/>
        </p:nvSpPr>
        <p:spPr>
          <a:xfrm>
            <a:off x="4571055" y="1194905"/>
            <a:ext cx="3049890" cy="755650"/>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3600" b="0">
                <a:solidFill>
                  <a:schemeClr val="bg1"/>
                </a:solidFill>
                <a:latin typeface="汉仪黑眼小豆简" panose="02010509060101010101" pitchFamily="49" charset="-122"/>
                <a:ea typeface="汉仪黑眼小豆简" panose="02010509060101010101" pitchFamily="49" charset="-122"/>
              </a:rPr>
              <a:t>项目展示</a:t>
            </a:r>
            <a:endParaRPr lang="zh-CN" altLang="en-US" sz="3600" b="0" dirty="0">
              <a:solidFill>
                <a:schemeClr val="bg1"/>
              </a:solidFill>
              <a:latin typeface="汉仪黑眼小豆简" panose="02010509060101010101" pitchFamily="49" charset="-122"/>
              <a:ea typeface="汉仪黑眼小豆简" panose="02010509060101010101" pitchFamily="49" charset="-122"/>
            </a:endParaRPr>
          </a:p>
        </p:txBody>
      </p:sp>
      <p:pic>
        <p:nvPicPr>
          <p:cNvPr id="15" name="Picture 18"/>
          <p:cNvPicPr>
            <a:picLocks noChangeAspect="1" noChangeArrowheads="1"/>
          </p:cNvPicPr>
          <p:nvPr/>
        </p:nvPicPr>
        <p:blipFill rotWithShape="1">
          <a:blip r:embed="rId5">
            <a:extLst>
              <a:ext uri="{28A0092B-C50C-407E-A947-70E740481C1C}">
                <a14:useLocalDpi xmlns:a14="http://schemas.microsoft.com/office/drawing/2010/main" val="0"/>
              </a:ext>
            </a:extLst>
          </a:blip>
          <a:srcRect t="38069" b="38876"/>
          <a:stretch>
            <a:fillRect/>
          </a:stretch>
        </p:blipFill>
        <p:spPr bwMode="auto">
          <a:xfrm flipH="1">
            <a:off x="10351308" y="4547520"/>
            <a:ext cx="1379098" cy="45005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个人中心信息编辑页静态页</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pic>
        <p:nvPicPr>
          <p:cNvPr id="7" name="图片 6"/>
          <p:cNvPicPr>
            <a:picLocks noChangeAspect="1"/>
          </p:cNvPicPr>
          <p:nvPr/>
        </p:nvPicPr>
        <p:blipFill>
          <a:blip r:embed="rId1"/>
          <a:stretch>
            <a:fillRect/>
          </a:stretch>
        </p:blipFill>
        <p:spPr>
          <a:xfrm>
            <a:off x="3985895" y="2143125"/>
            <a:ext cx="4219575" cy="257175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菜单模块列表静态页</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pic>
        <p:nvPicPr>
          <p:cNvPr id="7" name="图片 6"/>
          <p:cNvPicPr>
            <a:picLocks noChangeAspect="1"/>
          </p:cNvPicPr>
          <p:nvPr/>
        </p:nvPicPr>
        <p:blipFill>
          <a:blip r:embed="rId1"/>
          <a:stretch>
            <a:fillRect/>
          </a:stretch>
        </p:blipFill>
        <p:spPr>
          <a:xfrm>
            <a:off x="1417955" y="1866265"/>
            <a:ext cx="9356725" cy="3124835"/>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5453"/>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菜单模块编辑功能静态页</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pic>
        <p:nvPicPr>
          <p:cNvPr id="7" name="图片 6"/>
          <p:cNvPicPr>
            <a:picLocks noChangeAspect="1"/>
          </p:cNvPicPr>
          <p:nvPr/>
        </p:nvPicPr>
        <p:blipFill>
          <a:blip r:embed="rId1"/>
          <a:stretch>
            <a:fillRect/>
          </a:stretch>
        </p:blipFill>
        <p:spPr>
          <a:xfrm>
            <a:off x="3988435" y="1250315"/>
            <a:ext cx="4195445" cy="451358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角色模块静态页</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pic>
        <p:nvPicPr>
          <p:cNvPr id="7" name="图片 6"/>
          <p:cNvPicPr>
            <a:picLocks noChangeAspect="1"/>
          </p:cNvPicPr>
          <p:nvPr/>
        </p:nvPicPr>
        <p:blipFill>
          <a:blip r:embed="rId1"/>
          <a:stretch>
            <a:fillRect/>
          </a:stretch>
        </p:blipFill>
        <p:spPr>
          <a:xfrm>
            <a:off x="1251585" y="1898650"/>
            <a:ext cx="9688830" cy="3060065"/>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角色模块分配菜单静态页</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pic>
        <p:nvPicPr>
          <p:cNvPr id="7" name="图片 6"/>
          <p:cNvPicPr>
            <a:picLocks noChangeAspect="1"/>
          </p:cNvPicPr>
          <p:nvPr/>
        </p:nvPicPr>
        <p:blipFill>
          <a:blip r:embed="rId1"/>
          <a:stretch>
            <a:fillRect/>
          </a:stretch>
        </p:blipFill>
        <p:spPr>
          <a:xfrm>
            <a:off x="833120" y="1185545"/>
            <a:ext cx="10525125" cy="4486275"/>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用户管理模块静态页</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pic>
        <p:nvPicPr>
          <p:cNvPr id="7" name="图片 6"/>
          <p:cNvPicPr>
            <a:picLocks noChangeAspect="1"/>
          </p:cNvPicPr>
          <p:nvPr/>
        </p:nvPicPr>
        <p:blipFill>
          <a:blip r:embed="rId1"/>
          <a:stretch>
            <a:fillRect/>
          </a:stretch>
        </p:blipFill>
        <p:spPr>
          <a:xfrm>
            <a:off x="1084580" y="1996440"/>
            <a:ext cx="10023475" cy="3157855"/>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用户管理模块分配角色静态页</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pic>
        <p:nvPicPr>
          <p:cNvPr id="7" name="图片 6"/>
          <p:cNvPicPr>
            <a:picLocks noChangeAspect="1"/>
          </p:cNvPicPr>
          <p:nvPr/>
        </p:nvPicPr>
        <p:blipFill>
          <a:blip r:embed="rId1"/>
          <a:stretch>
            <a:fillRect/>
          </a:stretch>
        </p:blipFill>
        <p:spPr>
          <a:xfrm>
            <a:off x="2418715" y="1358265"/>
            <a:ext cx="7335520" cy="474345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5453"/>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左侧菜单读取JSON配置动态渲染</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pic>
        <p:nvPicPr>
          <p:cNvPr id="7" name="图片 6"/>
          <p:cNvPicPr>
            <a:picLocks noChangeAspect="1"/>
          </p:cNvPicPr>
          <p:nvPr/>
        </p:nvPicPr>
        <p:blipFill>
          <a:blip r:embed="rId1"/>
          <a:stretch>
            <a:fillRect/>
          </a:stretch>
        </p:blipFill>
        <p:spPr>
          <a:xfrm>
            <a:off x="962025" y="995680"/>
            <a:ext cx="6726555" cy="5202555"/>
          </a:xfrm>
          <a:prstGeom prst="rect">
            <a:avLst/>
          </a:prstGeom>
        </p:spPr>
      </p:pic>
      <p:sp>
        <p:nvSpPr>
          <p:cNvPr id="8" name="文本框 7"/>
          <p:cNvSpPr txBox="1"/>
          <p:nvPr/>
        </p:nvSpPr>
        <p:spPr>
          <a:xfrm>
            <a:off x="7889875" y="1545590"/>
            <a:ext cx="3598545" cy="1198880"/>
          </a:xfrm>
          <a:prstGeom prst="rect">
            <a:avLst/>
          </a:prstGeom>
          <a:noFill/>
        </p:spPr>
        <p:txBody>
          <a:bodyPr wrap="square" rtlCol="0">
            <a:spAutoFit/>
          </a:bodyPr>
          <a:p>
            <a:pPr algn="l"/>
            <a:r>
              <a:rPr lang="en-US">
                <a:solidFill>
                  <a:schemeClr val="bg1"/>
                </a:solidFill>
              </a:rPr>
              <a:t>自定义Tree组件</a:t>
            </a:r>
            <a:endParaRPr lang="en-US">
              <a:solidFill>
                <a:schemeClr val="bg1"/>
              </a:solidFill>
            </a:endParaRPr>
          </a:p>
          <a:p>
            <a:pPr algn="l"/>
            <a:r>
              <a:rPr lang="en-US">
                <a:solidFill>
                  <a:schemeClr val="bg1"/>
                </a:solidFill>
              </a:rPr>
              <a:t>递归获取和渲染数据</a:t>
            </a:r>
            <a:endParaRPr lang="en-US">
              <a:solidFill>
                <a:schemeClr val="bg1"/>
              </a:solidFill>
            </a:endParaRPr>
          </a:p>
          <a:p>
            <a:pPr algn="l"/>
            <a:r>
              <a:rPr lang="zh-CN" altLang="en-US">
                <a:solidFill>
                  <a:schemeClr val="bg1"/>
                </a:solidFill>
              </a:rPr>
              <a:t>在</a:t>
            </a:r>
            <a:r>
              <a:rPr lang="en-US" altLang="zh-CN">
                <a:solidFill>
                  <a:schemeClr val="bg1"/>
                </a:solidFill>
              </a:rPr>
              <a:t>RootPage</a:t>
            </a:r>
            <a:r>
              <a:rPr lang="zh-CN" altLang="en-US">
                <a:solidFill>
                  <a:schemeClr val="bg1"/>
                </a:solidFill>
              </a:rPr>
              <a:t>页面调用组件</a:t>
            </a:r>
            <a:endParaRPr lang="en-US">
              <a:solidFill>
                <a:schemeClr val="bg1"/>
              </a:solidFill>
            </a:endParaRPr>
          </a:p>
          <a:p>
            <a:pPr algn="l"/>
            <a:endParaRPr lang="en-US">
              <a:solidFill>
                <a:schemeClr val="bg1"/>
              </a:solidFill>
            </a:endParaRPr>
          </a:p>
        </p:txBody>
      </p:sp>
      <p:pic>
        <p:nvPicPr>
          <p:cNvPr id="10" name="图片 9"/>
          <p:cNvPicPr>
            <a:picLocks noChangeAspect="1"/>
          </p:cNvPicPr>
          <p:nvPr/>
        </p:nvPicPr>
        <p:blipFill>
          <a:blip r:embed="rId2"/>
          <a:stretch>
            <a:fillRect/>
          </a:stretch>
        </p:blipFill>
        <p:spPr>
          <a:xfrm>
            <a:off x="7792720" y="3321685"/>
            <a:ext cx="3695700" cy="287655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动态路由配置</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pic>
        <p:nvPicPr>
          <p:cNvPr id="7" name="图片 6"/>
          <p:cNvPicPr>
            <a:picLocks noChangeAspect="1"/>
          </p:cNvPicPr>
          <p:nvPr/>
        </p:nvPicPr>
        <p:blipFill>
          <a:blip r:embed="rId1"/>
          <a:stretch>
            <a:fillRect/>
          </a:stretch>
        </p:blipFill>
        <p:spPr>
          <a:xfrm>
            <a:off x="1380490" y="3082290"/>
            <a:ext cx="9625330" cy="2206625"/>
          </a:xfrm>
          <a:prstGeom prst="rect">
            <a:avLst/>
          </a:prstGeom>
        </p:spPr>
      </p:pic>
      <p:sp>
        <p:nvSpPr>
          <p:cNvPr id="9" name="文本框 8"/>
          <p:cNvSpPr txBox="1"/>
          <p:nvPr/>
        </p:nvSpPr>
        <p:spPr>
          <a:xfrm>
            <a:off x="1380490" y="1993265"/>
            <a:ext cx="9733915" cy="922020"/>
          </a:xfrm>
          <a:prstGeom prst="rect">
            <a:avLst/>
          </a:prstGeom>
          <a:noFill/>
        </p:spPr>
        <p:txBody>
          <a:bodyPr wrap="square" rtlCol="0">
            <a:spAutoFit/>
          </a:bodyPr>
          <a:p>
            <a:pPr algn="l"/>
            <a:r>
              <a:rPr lang="zh-CN">
                <a:solidFill>
                  <a:schemeClr val="bg1"/>
                </a:solidFill>
              </a:rPr>
              <a:t>在</a:t>
            </a:r>
            <a:r>
              <a:rPr lang="en-US" altLang="zh-CN">
                <a:solidFill>
                  <a:schemeClr val="bg1"/>
                </a:solidFill>
              </a:rPr>
              <a:t>router</a:t>
            </a:r>
            <a:r>
              <a:rPr lang="zh-CN" altLang="en-US">
                <a:solidFill>
                  <a:schemeClr val="bg1"/>
                </a:solidFill>
              </a:rPr>
              <a:t>配置文件中，默认存在一些公共的静态路由。</a:t>
            </a:r>
            <a:endParaRPr lang="zh-CN" altLang="en-US">
              <a:solidFill>
                <a:schemeClr val="bg1"/>
              </a:solidFill>
            </a:endParaRPr>
          </a:p>
          <a:p>
            <a:pPr algn="l"/>
            <a:r>
              <a:rPr lang="zh-CN" altLang="en-US">
                <a:solidFill>
                  <a:schemeClr val="bg1"/>
                </a:solidFill>
              </a:rPr>
              <a:t>而，动态路由则需要调取</a:t>
            </a:r>
            <a:r>
              <a:rPr lang="en-US" altLang="zh-CN">
                <a:solidFill>
                  <a:schemeClr val="bg1"/>
                </a:solidFill>
              </a:rPr>
              <a:t>webapi</a:t>
            </a:r>
            <a:r>
              <a:rPr lang="zh-CN" altLang="en-US">
                <a:solidFill>
                  <a:schemeClr val="bg1"/>
                </a:solidFill>
              </a:rPr>
              <a:t>获取数据，最后通过</a:t>
            </a:r>
            <a:r>
              <a:rPr lang="en-US" altLang="zh-CN">
                <a:solidFill>
                  <a:schemeClr val="bg1"/>
                </a:solidFill>
              </a:rPr>
              <a:t>import</a:t>
            </a:r>
            <a:r>
              <a:rPr lang="zh-CN" altLang="en-US">
                <a:solidFill>
                  <a:schemeClr val="bg1"/>
                </a:solidFill>
              </a:rPr>
              <a:t>的方式导入</a:t>
            </a:r>
            <a:endParaRPr lang="zh-CN" altLang="en-US">
              <a:solidFill>
                <a:schemeClr val="bg1"/>
              </a:solidFill>
            </a:endParaRPr>
          </a:p>
          <a:p>
            <a:pPr algn="l"/>
            <a:r>
              <a:rPr lang="zh-CN" altLang="en-US">
                <a:solidFill>
                  <a:schemeClr val="bg1"/>
                </a:solidFill>
              </a:rPr>
              <a:t>这里使用</a:t>
            </a:r>
            <a:r>
              <a:rPr lang="en-US" altLang="zh-CN">
                <a:solidFill>
                  <a:schemeClr val="bg1"/>
                </a:solidFill>
              </a:rPr>
              <a:t>Json</a:t>
            </a:r>
            <a:r>
              <a:rPr lang="zh-CN" altLang="en-US">
                <a:solidFill>
                  <a:schemeClr val="bg1"/>
                </a:solidFill>
              </a:rPr>
              <a:t>数据模拟后端</a:t>
            </a:r>
            <a:r>
              <a:rPr lang="en-US" altLang="zh-CN">
                <a:solidFill>
                  <a:schemeClr val="bg1"/>
                </a:solidFill>
              </a:rPr>
              <a:t>webapi</a:t>
            </a:r>
            <a:endParaRPr lang="en-US" altLang="zh-CN">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Tag页面导航标签功能的实现</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9" name="文本框 8"/>
          <p:cNvSpPr txBox="1"/>
          <p:nvPr/>
        </p:nvSpPr>
        <p:spPr>
          <a:xfrm>
            <a:off x="1380490" y="1976120"/>
            <a:ext cx="9733915" cy="1476375"/>
          </a:xfrm>
          <a:prstGeom prst="rect">
            <a:avLst/>
          </a:prstGeom>
          <a:noFill/>
        </p:spPr>
        <p:txBody>
          <a:bodyPr wrap="square" rtlCol="0">
            <a:spAutoFit/>
          </a:bodyPr>
          <a:p>
            <a:pPr algn="l"/>
            <a:r>
              <a:rPr lang="zh-CN">
                <a:solidFill>
                  <a:schemeClr val="bg1"/>
                </a:solidFill>
              </a:rPr>
              <a:t>通过</a:t>
            </a:r>
            <a:r>
              <a:rPr lang="en-US" altLang="zh-CN">
                <a:solidFill>
                  <a:schemeClr val="bg1"/>
                </a:solidFill>
              </a:rPr>
              <a:t>Element-plus</a:t>
            </a:r>
            <a:r>
              <a:rPr lang="zh-CN" altLang="en-US">
                <a:solidFill>
                  <a:schemeClr val="bg1"/>
                </a:solidFill>
              </a:rPr>
              <a:t>的el-tag组件来呈现标签的样式</a:t>
            </a:r>
            <a:endParaRPr lang="zh-CN" altLang="en-US">
              <a:solidFill>
                <a:schemeClr val="bg1"/>
              </a:solidFill>
            </a:endParaRPr>
          </a:p>
          <a:p>
            <a:pPr algn="l"/>
            <a:r>
              <a:rPr lang="zh-CN" altLang="en-US">
                <a:solidFill>
                  <a:schemeClr val="bg1"/>
                </a:solidFill>
              </a:rPr>
              <a:t>自定义一个组件，用来处理</a:t>
            </a:r>
            <a:r>
              <a:rPr lang="en-US" altLang="zh-CN">
                <a:solidFill>
                  <a:schemeClr val="bg1"/>
                </a:solidFill>
              </a:rPr>
              <a:t>tag</a:t>
            </a:r>
            <a:r>
              <a:rPr lang="zh-CN" altLang="en-US">
                <a:solidFill>
                  <a:schemeClr val="bg1"/>
                </a:solidFill>
              </a:rPr>
              <a:t>标签样式和逻辑</a:t>
            </a:r>
            <a:endParaRPr lang="zh-CN" altLang="en-US">
              <a:solidFill>
                <a:schemeClr val="bg1"/>
              </a:solidFill>
            </a:endParaRPr>
          </a:p>
          <a:p>
            <a:pPr algn="l"/>
            <a:r>
              <a:rPr lang="zh-CN" altLang="en-US">
                <a:solidFill>
                  <a:schemeClr val="bg1"/>
                </a:solidFill>
              </a:rPr>
              <a:t>实现思路：</a:t>
            </a:r>
            <a:endParaRPr lang="zh-CN" altLang="en-US">
              <a:solidFill>
                <a:schemeClr val="bg1"/>
              </a:solidFill>
            </a:endParaRPr>
          </a:p>
          <a:p>
            <a:pPr algn="l"/>
            <a:r>
              <a:rPr lang="en-US" altLang="zh-CN">
                <a:solidFill>
                  <a:schemeClr val="bg1"/>
                </a:solidFill>
              </a:rPr>
              <a:t>	</a:t>
            </a:r>
            <a:r>
              <a:rPr lang="zh-CN" altLang="en-US">
                <a:solidFill>
                  <a:schemeClr val="bg1"/>
                </a:solidFill>
              </a:rPr>
              <a:t>通过</a:t>
            </a:r>
            <a:r>
              <a:rPr lang="en-US" altLang="zh-CN">
                <a:solidFill>
                  <a:schemeClr val="bg1"/>
                </a:solidFill>
              </a:rPr>
              <a:t>vuex</a:t>
            </a:r>
            <a:r>
              <a:rPr lang="zh-CN" altLang="en-US">
                <a:solidFill>
                  <a:schemeClr val="bg1"/>
                </a:solidFill>
              </a:rPr>
              <a:t>全局管理标签的个数</a:t>
            </a:r>
            <a:endParaRPr lang="zh-CN" altLang="en-US">
              <a:solidFill>
                <a:schemeClr val="bg1"/>
              </a:solidFill>
            </a:endParaRPr>
          </a:p>
          <a:p>
            <a:pPr algn="l"/>
            <a:r>
              <a:rPr lang="en-US" altLang="zh-CN">
                <a:solidFill>
                  <a:schemeClr val="bg1"/>
                </a:solidFill>
              </a:rPr>
              <a:t>	</a:t>
            </a:r>
            <a:r>
              <a:rPr lang="zh-CN" altLang="en-US">
                <a:solidFill>
                  <a:schemeClr val="bg1"/>
                </a:solidFill>
              </a:rPr>
              <a:t>每次点击页面时，</a:t>
            </a:r>
            <a:r>
              <a:rPr lang="en-US" altLang="zh-CN">
                <a:solidFill>
                  <a:schemeClr val="bg1"/>
                </a:solidFill>
              </a:rPr>
              <a:t>vuex</a:t>
            </a:r>
            <a:r>
              <a:rPr lang="zh-CN" altLang="en-US">
                <a:solidFill>
                  <a:schemeClr val="bg1"/>
                </a:solidFill>
              </a:rPr>
              <a:t>中的集合添加元素（需排重）</a:t>
            </a:r>
            <a:endParaRPr lang="zh-CN" altLang="en-US">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031" y="136088"/>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4187515" y="798030"/>
            <a:ext cx="304989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2400" b="0" dirty="0">
                <a:solidFill>
                  <a:schemeClr val="bg1"/>
                </a:solidFill>
                <a:latin typeface="汉仪黑眼小豆简" panose="02010509060101010101" pitchFamily="49" charset="-122"/>
                <a:ea typeface="汉仪黑眼小豆简" panose="02010509060101010101" pitchFamily="49" charset="-122"/>
              </a:rPr>
              <a:t>适合人群</a:t>
            </a:r>
            <a:endParaRPr lang="zh-CN" altLang="en-US"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8" name="文本框 7"/>
          <p:cNvSpPr txBox="1"/>
          <p:nvPr/>
        </p:nvSpPr>
        <p:spPr>
          <a:xfrm>
            <a:off x="1763395" y="1774190"/>
            <a:ext cx="9001760" cy="1143000"/>
          </a:xfrm>
          <a:prstGeom prst="rect">
            <a:avLst/>
          </a:prstGeom>
          <a:noFill/>
        </p:spPr>
        <p:txBody>
          <a:bodyPr wrap="square" rtlCol="0">
            <a:spAutoFit/>
          </a:bodyPr>
          <a:p>
            <a:pPr>
              <a:lnSpc>
                <a:spcPct val="190000"/>
              </a:lnSpc>
            </a:pPr>
            <a:r>
              <a:rPr lang="en-US" altLang="zh-CN">
                <a:solidFill>
                  <a:schemeClr val="bg1"/>
                </a:solidFill>
                <a:sym typeface="+mn-ea"/>
              </a:rPr>
              <a:t>1.</a:t>
            </a:r>
            <a:r>
              <a:rPr lang="zh-CN">
                <a:solidFill>
                  <a:schemeClr val="bg1"/>
                </a:solidFill>
                <a:sym typeface="+mn-ea"/>
              </a:rPr>
              <a:t>有一定</a:t>
            </a:r>
            <a:r>
              <a:rPr lang="en-US" altLang="zh-CN">
                <a:solidFill>
                  <a:schemeClr val="bg1"/>
                </a:solidFill>
                <a:sym typeface="+mn-ea"/>
              </a:rPr>
              <a:t>HTML+CSS</a:t>
            </a:r>
            <a:r>
              <a:rPr lang="zh-CN" altLang="en-US">
                <a:solidFill>
                  <a:schemeClr val="bg1"/>
                </a:solidFill>
                <a:sym typeface="+mn-ea"/>
              </a:rPr>
              <a:t>基础。知道基本的</a:t>
            </a:r>
            <a:r>
              <a:rPr lang="en-US" altLang="zh-CN">
                <a:solidFill>
                  <a:schemeClr val="bg1"/>
                </a:solidFill>
                <a:sym typeface="+mn-ea"/>
              </a:rPr>
              <a:t>Dom</a:t>
            </a:r>
            <a:r>
              <a:rPr lang="zh-CN" altLang="en-US">
                <a:solidFill>
                  <a:schemeClr val="bg1"/>
                </a:solidFill>
                <a:sym typeface="+mn-ea"/>
              </a:rPr>
              <a:t>结构和标签使用，以及会一点点样式即可。</a:t>
            </a:r>
            <a:endParaRPr lang="zh-CN" altLang="en-US">
              <a:solidFill>
                <a:schemeClr val="bg1"/>
              </a:solidFill>
            </a:endParaRPr>
          </a:p>
          <a:p>
            <a:pPr>
              <a:lnSpc>
                <a:spcPct val="190000"/>
              </a:lnSpc>
            </a:pPr>
            <a:r>
              <a:rPr lang="en-US" altLang="zh-CN">
                <a:solidFill>
                  <a:schemeClr val="bg1"/>
                </a:solidFill>
                <a:sym typeface="+mn-ea"/>
              </a:rPr>
              <a:t>2.</a:t>
            </a:r>
            <a:r>
              <a:rPr lang="zh-CN" altLang="en-US">
                <a:solidFill>
                  <a:schemeClr val="bg1"/>
                </a:solidFill>
                <a:sym typeface="+mn-ea"/>
              </a:rPr>
              <a:t>想学点前端的后端开发。有后端基础，本教程学起来相对容易上手。</a:t>
            </a:r>
            <a:endParaRPr lang="zh-CN" altLang="en-US">
              <a:solidFill>
                <a:schemeClr val="bg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031" y="135453"/>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193925" y="614045"/>
            <a:ext cx="6938645"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sym typeface="+mn-ea"/>
              </a:rPr>
              <a:t>webapi的使用，以及后端路由配置</a:t>
            </a:r>
            <a:endParaRPr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1158875" y="1874520"/>
            <a:ext cx="4695825" cy="3969385"/>
          </a:xfrm>
          <a:prstGeom prst="rect">
            <a:avLst/>
          </a:prstGeom>
          <a:noFill/>
        </p:spPr>
        <p:txBody>
          <a:bodyPr wrap="square" rtlCol="0">
            <a:spAutoFit/>
          </a:bodyPr>
          <a:p>
            <a:r>
              <a:rPr lang="zh-CN" altLang="en-US">
                <a:solidFill>
                  <a:schemeClr val="bg1"/>
                </a:solidFill>
              </a:rPr>
              <a:t>一、使用</a:t>
            </a:r>
            <a:r>
              <a:rPr lang="en-US" altLang="zh-CN">
                <a:solidFill>
                  <a:schemeClr val="bg1"/>
                </a:solidFill>
              </a:rPr>
              <a:t>vs2022</a:t>
            </a:r>
            <a:r>
              <a:rPr lang="zh-CN" altLang="en-US">
                <a:solidFill>
                  <a:schemeClr val="bg1"/>
                </a:solidFill>
              </a:rPr>
              <a:t>创建</a:t>
            </a:r>
            <a:r>
              <a:rPr lang="en-US" altLang="zh-CN">
                <a:solidFill>
                  <a:schemeClr val="bg1"/>
                </a:solidFill>
              </a:rPr>
              <a:t>webapi</a:t>
            </a:r>
            <a:endParaRPr lang="en-US" altLang="zh-CN">
              <a:solidFill>
                <a:schemeClr val="bg1"/>
              </a:solidFill>
            </a:endParaRPr>
          </a:p>
          <a:p>
            <a:r>
              <a:rPr lang="en-US" altLang="zh-CN">
                <a:solidFill>
                  <a:schemeClr val="bg1"/>
                </a:solidFill>
              </a:rPr>
              <a:t>	1</a:t>
            </a:r>
            <a:r>
              <a:rPr lang="zh-CN" altLang="en-US">
                <a:solidFill>
                  <a:schemeClr val="bg1"/>
                </a:solidFill>
              </a:rPr>
              <a:t>、选择</a:t>
            </a:r>
            <a:r>
              <a:rPr lang="en-US" altLang="zh-CN">
                <a:solidFill>
                  <a:schemeClr val="bg1"/>
                </a:solidFill>
              </a:rPr>
              <a:t>.NET6.0</a:t>
            </a:r>
            <a:endParaRPr lang="en-US" altLang="zh-CN">
              <a:solidFill>
                <a:schemeClr val="bg1"/>
              </a:solidFill>
            </a:endParaRPr>
          </a:p>
          <a:p>
            <a:r>
              <a:rPr lang="en-US" altLang="zh-CN">
                <a:solidFill>
                  <a:schemeClr val="bg1"/>
                </a:solidFill>
              </a:rPr>
              <a:t>	2</a:t>
            </a:r>
            <a:r>
              <a:rPr lang="zh-CN" altLang="en-US">
                <a:solidFill>
                  <a:schemeClr val="bg1"/>
                </a:solidFill>
              </a:rPr>
              <a:t>、选择使用控制器创建</a:t>
            </a:r>
            <a:endParaRPr lang="zh-CN" altLang="en-US">
              <a:solidFill>
                <a:schemeClr val="bg1"/>
              </a:solidFill>
            </a:endParaRPr>
          </a:p>
          <a:p>
            <a:r>
              <a:rPr lang="en-US" altLang="zh-CN">
                <a:solidFill>
                  <a:schemeClr val="bg1"/>
                </a:solidFill>
              </a:rPr>
              <a:t>	3</a:t>
            </a:r>
            <a:r>
              <a:rPr lang="zh-CN" altLang="en-US">
                <a:solidFill>
                  <a:schemeClr val="bg1"/>
                </a:solidFill>
              </a:rPr>
              <a:t>、选择</a:t>
            </a:r>
            <a:r>
              <a:rPr lang="en-US" altLang="zh-CN">
                <a:solidFill>
                  <a:schemeClr val="bg1"/>
                </a:solidFill>
              </a:rPr>
              <a:t>OpenAPI</a:t>
            </a:r>
            <a:endParaRPr lang="en-US" altLang="zh-CN">
              <a:solidFill>
                <a:schemeClr val="bg1"/>
              </a:solidFill>
            </a:endParaRPr>
          </a:p>
          <a:p>
            <a:endParaRPr lang="zh-CN" altLang="en-US">
              <a:solidFill>
                <a:schemeClr val="bg1"/>
              </a:solidFill>
            </a:endParaRPr>
          </a:p>
          <a:p>
            <a:r>
              <a:rPr lang="zh-CN" altLang="en-US">
                <a:solidFill>
                  <a:schemeClr val="bg1"/>
                </a:solidFill>
              </a:rPr>
              <a:t>二、目录结构</a:t>
            </a:r>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a:p>
            <a:endParaRPr lang="zh-CN" altLang="en-US">
              <a:solidFill>
                <a:schemeClr val="bg1"/>
              </a:solidFill>
            </a:endParaRPr>
          </a:p>
        </p:txBody>
      </p:sp>
      <p:pic>
        <p:nvPicPr>
          <p:cNvPr id="8" name="图片 7"/>
          <p:cNvPicPr>
            <a:picLocks noChangeAspect="1"/>
          </p:cNvPicPr>
          <p:nvPr/>
        </p:nvPicPr>
        <p:blipFill>
          <a:blip r:embed="rId1"/>
          <a:stretch>
            <a:fillRect/>
          </a:stretch>
        </p:blipFill>
        <p:spPr>
          <a:xfrm>
            <a:off x="1721485" y="3835400"/>
            <a:ext cx="2625090" cy="1931035"/>
          </a:xfrm>
          <a:prstGeom prst="rect">
            <a:avLst/>
          </a:prstGeom>
        </p:spPr>
      </p:pic>
      <p:sp>
        <p:nvSpPr>
          <p:cNvPr id="9" name="文本框 8"/>
          <p:cNvSpPr txBox="1"/>
          <p:nvPr/>
        </p:nvSpPr>
        <p:spPr>
          <a:xfrm>
            <a:off x="6260465" y="1874520"/>
            <a:ext cx="4695825" cy="1198880"/>
          </a:xfrm>
          <a:prstGeom prst="rect">
            <a:avLst/>
          </a:prstGeom>
          <a:noFill/>
        </p:spPr>
        <p:txBody>
          <a:bodyPr wrap="square" rtlCol="0">
            <a:spAutoFit/>
          </a:bodyPr>
          <a:p>
            <a:r>
              <a:rPr lang="zh-CN" altLang="en-US">
                <a:solidFill>
                  <a:schemeClr val="bg1"/>
                </a:solidFill>
              </a:rPr>
              <a:t>三、路由配置</a:t>
            </a:r>
            <a:endParaRPr lang="zh-CN" altLang="en-US">
              <a:solidFill>
                <a:schemeClr val="bg1"/>
              </a:solidFill>
            </a:endParaRPr>
          </a:p>
          <a:p>
            <a:endParaRPr lang="zh-CN" altLang="en-US">
              <a:solidFill>
                <a:schemeClr val="bg1"/>
              </a:solidFill>
            </a:endParaRPr>
          </a:p>
          <a:p>
            <a:r>
              <a:rPr lang="zh-CN" altLang="en-US">
                <a:solidFill>
                  <a:schemeClr val="bg1"/>
                </a:solidFill>
              </a:rPr>
              <a:t>[Route("api/[controller]/[action]")]</a:t>
            </a:r>
            <a:endParaRPr lang="zh-CN" altLang="en-US">
              <a:solidFill>
                <a:schemeClr val="bg1"/>
              </a:solidFill>
            </a:endParaRPr>
          </a:p>
          <a:p>
            <a:endParaRPr lang="zh-CN" altLang="en-US">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权限系统表设计</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pic>
        <p:nvPicPr>
          <p:cNvPr id="12" name="图片 11"/>
          <p:cNvPicPr>
            <a:picLocks noChangeAspect="1"/>
          </p:cNvPicPr>
          <p:nvPr>
            <p:custDataLst>
              <p:tags r:id="rId1"/>
            </p:custDataLst>
          </p:nvPr>
        </p:nvPicPr>
        <p:blipFill>
          <a:blip r:embed="rId2"/>
          <a:stretch>
            <a:fillRect/>
          </a:stretch>
        </p:blipFill>
        <p:spPr>
          <a:xfrm>
            <a:off x="942340" y="1214120"/>
            <a:ext cx="6191250" cy="4943475"/>
          </a:xfrm>
          <a:prstGeom prst="rect">
            <a:avLst/>
          </a:prstGeom>
        </p:spPr>
      </p:pic>
      <p:sp>
        <p:nvSpPr>
          <p:cNvPr id="13" name="文本框 12"/>
          <p:cNvSpPr txBox="1"/>
          <p:nvPr/>
        </p:nvSpPr>
        <p:spPr>
          <a:xfrm>
            <a:off x="7308850" y="1584325"/>
            <a:ext cx="4051300" cy="2030095"/>
          </a:xfrm>
          <a:prstGeom prst="rect">
            <a:avLst/>
          </a:prstGeom>
          <a:noFill/>
        </p:spPr>
        <p:txBody>
          <a:bodyPr wrap="square" rtlCol="0">
            <a:spAutoFit/>
          </a:bodyPr>
          <a:p>
            <a:r>
              <a:rPr lang="zh-CN" altLang="en-US">
                <a:solidFill>
                  <a:schemeClr val="bg1"/>
                </a:solidFill>
              </a:rPr>
              <a:t>三大要素：用户、角色、菜单</a:t>
            </a:r>
            <a:endParaRPr lang="zh-CN" altLang="en-US">
              <a:solidFill>
                <a:schemeClr val="bg1"/>
              </a:solidFill>
            </a:endParaRPr>
          </a:p>
          <a:p>
            <a:endParaRPr lang="zh-CN" altLang="en-US">
              <a:solidFill>
                <a:schemeClr val="bg1"/>
              </a:solidFill>
            </a:endParaRPr>
          </a:p>
          <a:p>
            <a:r>
              <a:rPr lang="zh-CN" altLang="en-US">
                <a:solidFill>
                  <a:schemeClr val="bg1"/>
                </a:solidFill>
              </a:rPr>
              <a:t>给用户配角色</a:t>
            </a:r>
            <a:endParaRPr lang="zh-CN" altLang="en-US">
              <a:solidFill>
                <a:schemeClr val="bg1"/>
              </a:solidFill>
            </a:endParaRPr>
          </a:p>
          <a:p>
            <a:endParaRPr lang="zh-CN" altLang="en-US">
              <a:solidFill>
                <a:schemeClr val="bg1"/>
              </a:solidFill>
            </a:endParaRPr>
          </a:p>
          <a:p>
            <a:r>
              <a:rPr lang="zh-CN" altLang="en-US">
                <a:solidFill>
                  <a:schemeClr val="bg1"/>
                </a:solidFill>
              </a:rPr>
              <a:t>给角色配菜单</a:t>
            </a:r>
            <a:endParaRPr lang="zh-CN" altLang="en-US">
              <a:solidFill>
                <a:schemeClr val="bg1"/>
              </a:solidFill>
            </a:endParaRPr>
          </a:p>
          <a:p>
            <a:endParaRPr lang="zh-CN" altLang="en-US">
              <a:solidFill>
                <a:schemeClr val="bg1"/>
              </a:solidFill>
            </a:endParaRPr>
          </a:p>
          <a:p>
            <a:r>
              <a:rPr lang="zh-CN" altLang="en-US">
                <a:solidFill>
                  <a:schemeClr val="bg1"/>
                </a:solidFill>
              </a:rPr>
              <a:t>那么根据关系用户可以得出权限菜单</a:t>
            </a:r>
            <a:endParaRPr lang="zh-CN" altLang="en-US">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SqlSugar的介绍和安装</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1656715" y="1706245"/>
            <a:ext cx="8878570" cy="2306955"/>
          </a:xfrm>
          <a:prstGeom prst="rect">
            <a:avLst/>
          </a:prstGeom>
          <a:noFill/>
        </p:spPr>
        <p:txBody>
          <a:bodyPr wrap="square" rtlCol="0">
            <a:spAutoFit/>
          </a:bodyPr>
          <a:p>
            <a:pPr algn="l"/>
            <a:r>
              <a:rPr lang="zh-CN">
                <a:solidFill>
                  <a:schemeClr val="bg1"/>
                </a:solidFill>
              </a:rPr>
              <a:t>一、官网介绍</a:t>
            </a:r>
            <a:endParaRPr lang="zh-CN">
              <a:solidFill>
                <a:schemeClr val="bg1"/>
              </a:solidFill>
            </a:endParaRPr>
          </a:p>
          <a:p>
            <a:pPr algn="l"/>
            <a:endParaRPr lang="zh-CN">
              <a:solidFill>
                <a:schemeClr val="bg1"/>
              </a:solidFill>
            </a:endParaRPr>
          </a:p>
          <a:p>
            <a:pPr algn="l"/>
            <a:r>
              <a:rPr lang="zh-CN">
                <a:solidFill>
                  <a:schemeClr val="bg1"/>
                </a:solidFill>
              </a:rPr>
              <a:t>https://www.donet5.com/Home/Doc</a:t>
            </a:r>
            <a:endParaRPr lang="zh-CN">
              <a:solidFill>
                <a:schemeClr val="bg1"/>
              </a:solidFill>
            </a:endParaRPr>
          </a:p>
          <a:p>
            <a:pPr algn="l"/>
            <a:endParaRPr lang="zh-CN">
              <a:solidFill>
                <a:schemeClr val="bg1"/>
              </a:solidFill>
            </a:endParaRPr>
          </a:p>
          <a:p>
            <a:pPr algn="l"/>
            <a:r>
              <a:rPr lang="zh-CN">
                <a:solidFill>
                  <a:schemeClr val="bg1"/>
                </a:solidFill>
              </a:rPr>
              <a:t>二、安装</a:t>
            </a:r>
            <a:endParaRPr lang="zh-CN">
              <a:solidFill>
                <a:schemeClr val="bg1"/>
              </a:solidFill>
            </a:endParaRPr>
          </a:p>
          <a:p>
            <a:pPr algn="l"/>
            <a:endParaRPr lang="zh-CN">
              <a:solidFill>
                <a:schemeClr val="bg1"/>
              </a:solidFill>
            </a:endParaRPr>
          </a:p>
          <a:p>
            <a:pPr algn="l"/>
            <a:r>
              <a:rPr lang="en-US" altLang="zh-CN">
                <a:solidFill>
                  <a:schemeClr val="bg1"/>
                </a:solidFill>
              </a:rPr>
              <a:t>Nuget</a:t>
            </a:r>
            <a:r>
              <a:rPr lang="zh-CN" altLang="en-US">
                <a:solidFill>
                  <a:schemeClr val="bg1"/>
                </a:solidFill>
              </a:rPr>
              <a:t>包管理器搜索</a:t>
            </a:r>
            <a:r>
              <a:rPr lang="en-US" altLang="zh-CN">
                <a:solidFill>
                  <a:schemeClr val="bg1"/>
                </a:solidFill>
              </a:rPr>
              <a:t>sql sugar</a:t>
            </a:r>
            <a:endParaRPr lang="zh-CN">
              <a:solidFill>
                <a:schemeClr val="bg1"/>
              </a:solidFill>
            </a:endParaRPr>
          </a:p>
          <a:p>
            <a:pPr algn="l"/>
            <a:endParaRPr lang="zh-CN">
              <a:solidFill>
                <a:schemeClr val="bg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IOC的使用，注入ISqlSugarClient接口</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pic>
        <p:nvPicPr>
          <p:cNvPr id="9" name="图片 8"/>
          <p:cNvPicPr>
            <a:picLocks noChangeAspect="1"/>
          </p:cNvPicPr>
          <p:nvPr/>
        </p:nvPicPr>
        <p:blipFill>
          <a:blip r:embed="rId1"/>
          <a:stretch>
            <a:fillRect/>
          </a:stretch>
        </p:blipFill>
        <p:spPr>
          <a:xfrm>
            <a:off x="1215390" y="2085340"/>
            <a:ext cx="9760585" cy="225742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SqlSugar AOP</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pic>
        <p:nvPicPr>
          <p:cNvPr id="8" name="图片 7"/>
          <p:cNvPicPr>
            <a:picLocks noChangeAspect="1"/>
          </p:cNvPicPr>
          <p:nvPr/>
        </p:nvPicPr>
        <p:blipFill>
          <a:blip r:embed="rId1"/>
          <a:stretch>
            <a:fillRect/>
          </a:stretch>
        </p:blipFill>
        <p:spPr>
          <a:xfrm>
            <a:off x="513080" y="1864995"/>
            <a:ext cx="11166475" cy="326707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Code First</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pic>
        <p:nvPicPr>
          <p:cNvPr id="7" name="图片 6"/>
          <p:cNvPicPr>
            <a:picLocks noChangeAspect="1"/>
          </p:cNvPicPr>
          <p:nvPr/>
        </p:nvPicPr>
        <p:blipFill>
          <a:blip r:embed="rId1"/>
          <a:stretch>
            <a:fillRect/>
          </a:stretch>
        </p:blipFill>
        <p:spPr>
          <a:xfrm>
            <a:off x="1404620" y="2157095"/>
            <a:ext cx="9382125" cy="2543175"/>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47319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接口层和实现层绑定以及注入</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1647190" y="995680"/>
            <a:ext cx="8878570" cy="3138170"/>
          </a:xfrm>
          <a:prstGeom prst="rect">
            <a:avLst/>
          </a:prstGeom>
          <a:noFill/>
        </p:spPr>
        <p:txBody>
          <a:bodyPr wrap="square" rtlCol="0">
            <a:spAutoFit/>
          </a:bodyPr>
          <a:p>
            <a:pPr algn="l"/>
            <a:r>
              <a:rPr lang="zh-CN">
                <a:solidFill>
                  <a:schemeClr val="bg1"/>
                </a:solidFill>
              </a:rPr>
              <a:t>一、</a:t>
            </a:r>
            <a:r>
              <a:rPr lang="en-US" altLang="zh-CN">
                <a:solidFill>
                  <a:schemeClr val="bg1"/>
                </a:solidFill>
              </a:rPr>
              <a:t> </a:t>
            </a:r>
            <a:r>
              <a:rPr lang="zh-CN" altLang="en-US">
                <a:solidFill>
                  <a:schemeClr val="bg1"/>
                </a:solidFill>
              </a:rPr>
              <a:t>新建接口层和实现层类库</a:t>
            </a:r>
            <a:endParaRPr lang="zh-CN" altLang="en-US">
              <a:solidFill>
                <a:schemeClr val="bg1"/>
              </a:solidFill>
            </a:endParaRPr>
          </a:p>
          <a:p>
            <a:pPr algn="l"/>
            <a:endParaRPr lang="zh-CN">
              <a:solidFill>
                <a:schemeClr val="bg1"/>
              </a:solidFill>
            </a:endParaRPr>
          </a:p>
          <a:p>
            <a:pPr algn="l"/>
            <a:r>
              <a:rPr lang="zh-CN">
                <a:solidFill>
                  <a:schemeClr val="bg1"/>
                </a:solidFill>
              </a:rPr>
              <a:t>二、安装Autofac</a:t>
            </a:r>
            <a:endParaRPr lang="zh-CN">
              <a:solidFill>
                <a:schemeClr val="bg1"/>
              </a:solidFill>
            </a:endParaRPr>
          </a:p>
          <a:p>
            <a:pPr algn="l"/>
            <a:r>
              <a:rPr lang="zh-CN">
                <a:solidFill>
                  <a:schemeClr val="bg1"/>
                </a:solidFill>
              </a:rPr>
              <a:t>Autofac</a:t>
            </a:r>
            <a:endParaRPr lang="zh-CN">
              <a:solidFill>
                <a:schemeClr val="bg1"/>
              </a:solidFill>
            </a:endParaRPr>
          </a:p>
          <a:p>
            <a:pPr algn="l"/>
            <a:r>
              <a:rPr lang="zh-CN">
                <a:solidFill>
                  <a:schemeClr val="bg1"/>
                </a:solidFill>
              </a:rPr>
              <a:t>Autofac.Extensions.DependencyInjection</a:t>
            </a:r>
            <a:endParaRPr lang="zh-CN">
              <a:solidFill>
                <a:schemeClr val="bg1"/>
              </a:solidFill>
            </a:endParaRPr>
          </a:p>
          <a:p>
            <a:pPr algn="l"/>
            <a:endParaRPr lang="zh-CN">
              <a:solidFill>
                <a:schemeClr val="bg1"/>
              </a:solidFill>
            </a:endParaRPr>
          </a:p>
          <a:p>
            <a:pPr algn="l"/>
            <a:r>
              <a:rPr lang="zh-CN">
                <a:solidFill>
                  <a:schemeClr val="bg1"/>
                </a:solidFill>
              </a:rPr>
              <a:t>三、</a:t>
            </a:r>
            <a:r>
              <a:rPr lang="en-US" altLang="zh-CN">
                <a:solidFill>
                  <a:schemeClr val="bg1"/>
                </a:solidFill>
              </a:rPr>
              <a:t>webapi</a:t>
            </a:r>
            <a:r>
              <a:rPr lang="zh-CN" altLang="en-US">
                <a:solidFill>
                  <a:schemeClr val="bg1"/>
                </a:solidFill>
              </a:rPr>
              <a:t>新建</a:t>
            </a:r>
            <a:r>
              <a:rPr lang="en-US" altLang="zh-CN">
                <a:solidFill>
                  <a:schemeClr val="bg1"/>
                </a:solidFill>
              </a:rPr>
              <a:t>config</a:t>
            </a:r>
            <a:r>
              <a:rPr lang="zh-CN" altLang="en-US">
                <a:solidFill>
                  <a:schemeClr val="bg1"/>
                </a:solidFill>
              </a:rPr>
              <a:t>文件夹，新建AutofacModuleRegister文件</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四、</a:t>
            </a:r>
            <a:r>
              <a:rPr lang="en-US" altLang="zh-CN">
                <a:solidFill>
                  <a:schemeClr val="bg1"/>
                </a:solidFill>
              </a:rPr>
              <a:t>Program</a:t>
            </a:r>
            <a:r>
              <a:rPr lang="zh-CN" altLang="en-US">
                <a:solidFill>
                  <a:schemeClr val="bg1"/>
                </a:solidFill>
              </a:rPr>
              <a:t>注册</a:t>
            </a:r>
            <a:r>
              <a:rPr lang="en-US" altLang="zh-CN">
                <a:solidFill>
                  <a:schemeClr val="bg1"/>
                </a:solidFill>
              </a:rPr>
              <a:t> </a:t>
            </a:r>
            <a:endParaRPr lang="en-US" altLang="zh-CN">
              <a:solidFill>
                <a:schemeClr val="bg1"/>
              </a:solidFill>
            </a:endParaRPr>
          </a:p>
          <a:p>
            <a:pPr algn="l"/>
            <a:r>
              <a:rPr lang="en-US" altLang="zh-CN">
                <a:solidFill>
                  <a:schemeClr val="bg1"/>
                </a:solidFill>
              </a:rPr>
              <a:t>builder.RegisterModule(new AutofacModuleRegister());</a:t>
            </a:r>
            <a:endParaRPr lang="en-US" altLang="zh-CN">
              <a:solidFill>
                <a:schemeClr val="bg1"/>
              </a:solidFill>
            </a:endParaRPr>
          </a:p>
          <a:p>
            <a:pPr algn="l"/>
            <a:endParaRPr lang="zh-CN">
              <a:solidFill>
                <a:schemeClr val="bg1"/>
              </a:solidFill>
            </a:endParaRPr>
          </a:p>
        </p:txBody>
      </p:sp>
      <p:pic>
        <p:nvPicPr>
          <p:cNvPr id="8" name="图片 7"/>
          <p:cNvPicPr>
            <a:picLocks noChangeAspect="1"/>
          </p:cNvPicPr>
          <p:nvPr/>
        </p:nvPicPr>
        <p:blipFill>
          <a:blip r:embed="rId1"/>
          <a:stretch>
            <a:fillRect/>
          </a:stretch>
        </p:blipFill>
        <p:spPr>
          <a:xfrm>
            <a:off x="1647190" y="4021455"/>
            <a:ext cx="7467600" cy="2228850"/>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031" y="136088"/>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3978910" y="318770"/>
            <a:ext cx="444246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AutoMapper</a:t>
            </a:r>
            <a:r>
              <a:rPr lang="zh-CN" altLang="en-US" sz="2400" b="0" dirty="0">
                <a:solidFill>
                  <a:schemeClr val="bg1"/>
                </a:solidFill>
                <a:latin typeface="汉仪黑眼小豆简" panose="02010509060101010101" pitchFamily="49" charset="-122"/>
                <a:ea typeface="汉仪黑眼小豆简" panose="02010509060101010101" pitchFamily="49" charset="-122"/>
              </a:rPr>
              <a:t>的介绍和使用</a:t>
            </a:r>
            <a:endParaRPr lang="zh-CN" altLang="en-US"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1166495" y="1219835"/>
            <a:ext cx="9898380" cy="5077460"/>
          </a:xfrm>
          <a:prstGeom prst="rect">
            <a:avLst/>
          </a:prstGeom>
          <a:noFill/>
        </p:spPr>
        <p:txBody>
          <a:bodyPr wrap="square" rtlCol="0">
            <a:spAutoFit/>
          </a:bodyPr>
          <a:p>
            <a:r>
              <a:rPr lang="zh-CN" altLang="en-US">
                <a:solidFill>
                  <a:schemeClr val="bg1"/>
                </a:solidFill>
              </a:rPr>
              <a:t>一、背景</a:t>
            </a:r>
            <a:endParaRPr lang="zh-CN" altLang="en-US">
              <a:solidFill>
                <a:schemeClr val="bg1"/>
              </a:solidFill>
            </a:endParaRPr>
          </a:p>
          <a:p>
            <a:endParaRPr lang="zh-CN" altLang="en-US">
              <a:solidFill>
                <a:schemeClr val="bg1"/>
              </a:solidFill>
            </a:endParaRPr>
          </a:p>
          <a:p>
            <a:r>
              <a:rPr lang="en-US" altLang="zh-CN">
                <a:solidFill>
                  <a:schemeClr val="bg1"/>
                </a:solidFill>
              </a:rPr>
              <a:t>    </a:t>
            </a:r>
            <a:r>
              <a:rPr lang="zh-CN" altLang="en-US">
                <a:solidFill>
                  <a:schemeClr val="bg1"/>
                </a:solidFill>
              </a:rPr>
              <a:t>在实际的项目开发过程中，经常会涉及到传输实体到模型实体之间的转换，通过属性的逐个赋值我们可以将传入的参数传递给另外一个实体对象。</a:t>
            </a:r>
            <a:endParaRPr lang="zh-CN" altLang="en-US">
              <a:solidFill>
                <a:schemeClr val="bg1"/>
              </a:solidFill>
            </a:endParaRPr>
          </a:p>
          <a:p>
            <a:r>
              <a:rPr lang="zh-CN" altLang="en-US">
                <a:solidFill>
                  <a:schemeClr val="bg1"/>
                </a:solidFill>
              </a:rPr>
              <a:t> </a:t>
            </a:r>
            <a:r>
              <a:rPr lang="en-US" altLang="zh-CN">
                <a:solidFill>
                  <a:schemeClr val="bg1"/>
                </a:solidFill>
              </a:rPr>
              <a:t>   </a:t>
            </a:r>
            <a:r>
              <a:rPr lang="zh-CN" altLang="en-US">
                <a:solidFill>
                  <a:schemeClr val="bg1"/>
                </a:solidFill>
              </a:rPr>
              <a:t>但是随着业务复杂度的提升，有些实体的属性高达几十或上百个，那么逐个赋值会增加代码量且不美观，那么有没有一种方法，</a:t>
            </a:r>
            <a:r>
              <a:rPr lang="en-US" altLang="zh-CN">
                <a:solidFill>
                  <a:schemeClr val="bg1"/>
                </a:solidFill>
              </a:rPr>
              <a:t> </a:t>
            </a:r>
            <a:r>
              <a:rPr lang="zh-CN" altLang="en-US">
                <a:solidFill>
                  <a:schemeClr val="bg1"/>
                </a:solidFill>
              </a:rPr>
              <a:t>可以实现实体到实体之间属性的映射呢，</a:t>
            </a:r>
            <a:r>
              <a:rPr lang="en-US" altLang="zh-CN">
                <a:solidFill>
                  <a:schemeClr val="bg1"/>
                </a:solidFill>
              </a:rPr>
              <a:t>AutoMapper</a:t>
            </a:r>
            <a:r>
              <a:rPr lang="zh-CN" altLang="en-US">
                <a:solidFill>
                  <a:schemeClr val="bg1"/>
                </a:solidFill>
              </a:rPr>
              <a:t>应运而生。</a:t>
            </a:r>
            <a:endParaRPr lang="zh-CN" altLang="en-US">
              <a:solidFill>
                <a:schemeClr val="bg1"/>
              </a:solidFill>
            </a:endParaRPr>
          </a:p>
          <a:p>
            <a:endParaRPr lang="zh-CN" altLang="en-US">
              <a:solidFill>
                <a:schemeClr val="bg1"/>
              </a:solidFill>
            </a:endParaRPr>
          </a:p>
          <a:p>
            <a:r>
              <a:rPr lang="zh-CN" altLang="en-US">
                <a:solidFill>
                  <a:schemeClr val="bg1"/>
                </a:solidFill>
              </a:rPr>
              <a:t>二、使用</a:t>
            </a:r>
            <a:endParaRPr lang="zh-CN" altLang="en-US">
              <a:solidFill>
                <a:schemeClr val="bg1"/>
              </a:solidFill>
            </a:endParaRPr>
          </a:p>
          <a:p>
            <a:endParaRPr lang="zh-CN" altLang="en-US">
              <a:solidFill>
                <a:schemeClr val="bg1"/>
              </a:solidFill>
            </a:endParaRPr>
          </a:p>
          <a:p>
            <a:r>
              <a:rPr lang="zh-CN" altLang="en-US">
                <a:solidFill>
                  <a:schemeClr val="bg1"/>
                </a:solidFill>
              </a:rPr>
              <a:t> </a:t>
            </a:r>
            <a:r>
              <a:rPr lang="en-US" altLang="zh-CN">
                <a:solidFill>
                  <a:schemeClr val="bg1"/>
                </a:solidFill>
              </a:rPr>
              <a:t>   1</a:t>
            </a:r>
            <a:r>
              <a:rPr lang="zh-CN" altLang="en-US">
                <a:solidFill>
                  <a:schemeClr val="bg1"/>
                </a:solidFill>
              </a:rPr>
              <a:t>、引入</a:t>
            </a:r>
            <a:r>
              <a:rPr lang="en-US" altLang="zh-CN">
                <a:solidFill>
                  <a:schemeClr val="bg1"/>
                </a:solidFill>
              </a:rPr>
              <a:t>Nuget</a:t>
            </a:r>
            <a:r>
              <a:rPr lang="zh-CN" altLang="en-US">
                <a:solidFill>
                  <a:schemeClr val="bg1"/>
                </a:solidFill>
              </a:rPr>
              <a:t>包</a:t>
            </a:r>
            <a:r>
              <a:rPr lang="en-US" altLang="zh-CN">
                <a:solidFill>
                  <a:schemeClr val="bg1"/>
                </a:solidFill>
              </a:rPr>
              <a:t> AutoMapper、AutoMapper.Extensions.Microsoft.DependencyInjection</a:t>
            </a:r>
            <a:endParaRPr lang="en-US" altLang="zh-CN">
              <a:solidFill>
                <a:schemeClr val="bg1"/>
              </a:solidFill>
            </a:endParaRPr>
          </a:p>
          <a:p>
            <a:r>
              <a:rPr lang="en-US" altLang="zh-CN">
                <a:solidFill>
                  <a:schemeClr val="bg1"/>
                </a:solidFill>
              </a:rPr>
              <a:t>    2</a:t>
            </a:r>
            <a:r>
              <a:rPr lang="zh-CN" altLang="en-US">
                <a:solidFill>
                  <a:schemeClr val="bg1"/>
                </a:solidFill>
              </a:rPr>
              <a:t>、新建</a:t>
            </a:r>
            <a:r>
              <a:rPr lang="en-US" altLang="zh-CN">
                <a:solidFill>
                  <a:schemeClr val="bg1"/>
                </a:solidFill>
              </a:rPr>
              <a:t>Config</a:t>
            </a:r>
            <a:r>
              <a:rPr lang="zh-CN" altLang="en-US">
                <a:solidFill>
                  <a:schemeClr val="bg1"/>
                </a:solidFill>
              </a:rPr>
              <a:t>文件夹，以及AutoMapperConfigs文件，引用Profile</a:t>
            </a:r>
            <a:endParaRPr lang="zh-CN" altLang="en-US">
              <a:solidFill>
                <a:schemeClr val="bg1"/>
              </a:solidFill>
            </a:endParaRPr>
          </a:p>
          <a:p>
            <a:r>
              <a:rPr lang="zh-CN" altLang="en-US">
                <a:solidFill>
                  <a:schemeClr val="bg1"/>
                </a:solidFill>
              </a:rPr>
              <a:t> </a:t>
            </a:r>
            <a:r>
              <a:rPr lang="en-US" altLang="zh-CN">
                <a:solidFill>
                  <a:schemeClr val="bg1"/>
                </a:solidFill>
              </a:rPr>
              <a:t>   3</a:t>
            </a:r>
            <a:r>
              <a:rPr lang="zh-CN" altLang="en-US">
                <a:solidFill>
                  <a:schemeClr val="bg1"/>
                </a:solidFill>
              </a:rPr>
              <a:t>、在构造函数中管理映射关系：CreateMap&lt;Users, UserRes&gt;();</a:t>
            </a:r>
            <a:endParaRPr lang="zh-CN" altLang="en-US">
              <a:solidFill>
                <a:schemeClr val="bg1"/>
              </a:solidFill>
            </a:endParaRPr>
          </a:p>
          <a:p>
            <a:r>
              <a:rPr lang="zh-CN" altLang="en-US">
                <a:solidFill>
                  <a:schemeClr val="bg1"/>
                </a:solidFill>
              </a:rPr>
              <a:t> </a:t>
            </a:r>
            <a:r>
              <a:rPr lang="en-US" altLang="zh-CN">
                <a:solidFill>
                  <a:schemeClr val="bg1"/>
                </a:solidFill>
              </a:rPr>
              <a:t>   4</a:t>
            </a:r>
            <a:r>
              <a:rPr lang="zh-CN" altLang="en-US">
                <a:solidFill>
                  <a:schemeClr val="bg1"/>
                </a:solidFill>
              </a:rPr>
              <a:t>、在</a:t>
            </a:r>
            <a:r>
              <a:rPr lang="en-US" altLang="zh-CN">
                <a:solidFill>
                  <a:schemeClr val="bg1"/>
                </a:solidFill>
              </a:rPr>
              <a:t>Program</a:t>
            </a:r>
            <a:r>
              <a:rPr lang="zh-CN" altLang="en-US">
                <a:solidFill>
                  <a:schemeClr val="bg1"/>
                </a:solidFill>
              </a:rPr>
              <a:t>中注册</a:t>
            </a:r>
            <a:endParaRPr lang="zh-CN" altLang="en-US">
              <a:solidFill>
                <a:schemeClr val="bg1"/>
              </a:solidFill>
            </a:endParaRPr>
          </a:p>
          <a:p>
            <a:r>
              <a:rPr lang="zh-CN" altLang="en-US">
                <a:solidFill>
                  <a:schemeClr val="bg1"/>
                </a:solidFill>
              </a:rPr>
              <a:t> </a:t>
            </a:r>
            <a:r>
              <a:rPr lang="en-US" altLang="zh-CN">
                <a:solidFill>
                  <a:schemeClr val="bg1"/>
                </a:solidFill>
              </a:rPr>
              <a:t>   builder.Services.AddAutoMapper(typeof(AutoMapperConfigs));</a:t>
            </a:r>
            <a:endParaRPr lang="en-US" altLang="zh-CN">
              <a:solidFill>
                <a:schemeClr val="bg1"/>
              </a:solidFill>
            </a:endParaRPr>
          </a:p>
          <a:p>
            <a:r>
              <a:rPr lang="zh-CN" altLang="en-US">
                <a:solidFill>
                  <a:schemeClr val="bg1"/>
                </a:solidFill>
              </a:rPr>
              <a:t> </a:t>
            </a:r>
            <a:r>
              <a:rPr lang="en-US" altLang="zh-CN">
                <a:solidFill>
                  <a:schemeClr val="bg1"/>
                </a:solidFill>
              </a:rPr>
              <a:t>   5</a:t>
            </a:r>
            <a:r>
              <a:rPr lang="zh-CN" altLang="en-US">
                <a:solidFill>
                  <a:schemeClr val="bg1"/>
                </a:solidFill>
              </a:rPr>
              <a:t>、使用</a:t>
            </a:r>
            <a:endParaRPr lang="zh-CN" altLang="en-US">
              <a:solidFill>
                <a:schemeClr val="bg1"/>
              </a:solidFill>
            </a:endParaRPr>
          </a:p>
          <a:p>
            <a:r>
              <a:rPr lang="en-US" altLang="zh-CN">
                <a:solidFill>
                  <a:schemeClr val="bg1"/>
                </a:solidFill>
              </a:rPr>
              <a:t>    </a:t>
            </a:r>
            <a:r>
              <a:rPr lang="zh-CN" altLang="en-US">
                <a:solidFill>
                  <a:schemeClr val="bg1"/>
                </a:solidFill>
              </a:rPr>
              <a:t>return _mapper.Map&lt;UserRes&gt;(user);</a:t>
            </a:r>
            <a:endParaRPr lang="zh-CN" altLang="en-US">
              <a:solidFill>
                <a:schemeClr val="bg1"/>
              </a:solidFill>
            </a:endParaRPr>
          </a:p>
          <a:p>
            <a:endParaRPr lang="zh-CN" altLang="en-US">
              <a:solidFill>
                <a:schemeClr val="bg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统一接口返回格式</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2971165" y="3006090"/>
            <a:ext cx="6524625" cy="368300"/>
          </a:xfrm>
          <a:prstGeom prst="rect">
            <a:avLst/>
          </a:prstGeom>
          <a:noFill/>
        </p:spPr>
        <p:txBody>
          <a:bodyPr wrap="square" rtlCol="0">
            <a:spAutoFit/>
          </a:bodyPr>
          <a:p>
            <a:pPr algn="l"/>
            <a:r>
              <a:rPr lang="zh-CN">
                <a:solidFill>
                  <a:schemeClr val="bg1"/>
                </a:solidFill>
              </a:rPr>
              <a:t>webapi的ResultHelper、Model的ApiResult，以及其他实体模型</a:t>
            </a:r>
            <a:endParaRPr lang="zh-CN">
              <a:solidFill>
                <a:schemeClr val="bg1"/>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031" y="136088"/>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3422015" y="459740"/>
            <a:ext cx="5611495"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sym typeface="+mn-ea"/>
              </a:rPr>
              <a:t>Jwt的使用</a:t>
            </a:r>
            <a:endParaRPr lang="zh-CN" altLang="en-US"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1759585" y="1890395"/>
            <a:ext cx="9963150" cy="2306955"/>
          </a:xfrm>
          <a:prstGeom prst="rect">
            <a:avLst/>
          </a:prstGeom>
          <a:noFill/>
        </p:spPr>
        <p:txBody>
          <a:bodyPr wrap="none" rtlCol="0">
            <a:spAutoFit/>
          </a:bodyPr>
          <a:p>
            <a:pPr algn="l"/>
            <a:r>
              <a:rPr lang="en-US" altLang="zh-CN">
                <a:solidFill>
                  <a:schemeClr val="bg1"/>
                </a:solidFill>
              </a:rPr>
              <a:t>1.</a:t>
            </a:r>
            <a:r>
              <a:rPr lang="zh-CN" altLang="en-US">
                <a:solidFill>
                  <a:schemeClr val="bg1"/>
                </a:solidFill>
              </a:rPr>
              <a:t>引入Microsoft.AspNetCore.Authentication.JwtBearer</a:t>
            </a:r>
            <a:endParaRPr lang="zh-CN" altLang="en-US">
              <a:solidFill>
                <a:schemeClr val="bg1"/>
              </a:solidFill>
            </a:endParaRPr>
          </a:p>
          <a:p>
            <a:pPr algn="l"/>
            <a:endParaRPr lang="zh-CN" altLang="en-US">
              <a:solidFill>
                <a:schemeClr val="bg1"/>
              </a:solidFill>
            </a:endParaRPr>
          </a:p>
          <a:p>
            <a:pPr algn="l"/>
            <a:r>
              <a:rPr lang="en-US" altLang="zh-CN">
                <a:solidFill>
                  <a:schemeClr val="bg1"/>
                </a:solidFill>
              </a:rPr>
              <a:t>2.</a:t>
            </a:r>
            <a:r>
              <a:rPr lang="zh-CN" altLang="en-US">
                <a:solidFill>
                  <a:schemeClr val="bg1"/>
                </a:solidFill>
              </a:rPr>
              <a:t>搭建认证服务（</a:t>
            </a:r>
            <a:r>
              <a:rPr lang="en-US" altLang="zh-CN">
                <a:solidFill>
                  <a:schemeClr val="bg1"/>
                </a:solidFill>
              </a:rPr>
              <a:t>Model</a:t>
            </a:r>
            <a:r>
              <a:rPr lang="zh-CN" altLang="en-US">
                <a:solidFill>
                  <a:schemeClr val="bg1"/>
                </a:solidFill>
              </a:rPr>
              <a:t>，抽象类，实现）提供生成Token方法</a:t>
            </a:r>
            <a:endParaRPr lang="zh-CN" altLang="en-US">
              <a:solidFill>
                <a:schemeClr val="bg1"/>
              </a:solidFill>
            </a:endParaRPr>
          </a:p>
          <a:p>
            <a:pPr algn="l"/>
            <a:endParaRPr lang="zh-CN" altLang="en-US">
              <a:solidFill>
                <a:schemeClr val="bg1"/>
              </a:solidFill>
            </a:endParaRPr>
          </a:p>
          <a:p>
            <a:pPr algn="l"/>
            <a:r>
              <a:rPr lang="en-US" altLang="zh-CN">
                <a:solidFill>
                  <a:schemeClr val="bg1"/>
                </a:solidFill>
              </a:rPr>
              <a:t>3.</a:t>
            </a:r>
            <a:r>
              <a:rPr lang="zh-CN" altLang="en-US">
                <a:solidFill>
                  <a:schemeClr val="bg1"/>
                </a:solidFill>
              </a:rPr>
              <a:t>注册JWT</a:t>
            </a:r>
            <a:endParaRPr lang="zh-CN" altLang="en-US">
              <a:solidFill>
                <a:schemeClr val="bg1"/>
              </a:solidFill>
            </a:endParaRPr>
          </a:p>
          <a:p>
            <a:pPr algn="l"/>
            <a:r>
              <a:rPr lang="en-US" altLang="zh-CN">
                <a:solidFill>
                  <a:schemeClr val="bg1"/>
                </a:solidFill>
              </a:rPr>
              <a:t>app</a:t>
            </a:r>
            <a:r>
              <a:rPr lang="zh-CN" altLang="en-US">
                <a:solidFill>
                  <a:schemeClr val="bg1"/>
                </a:solidFill>
              </a:rPr>
              <a:t>.Services.Configure&lt;JWTTokenOptions&gt;(builder.Configuration.GetSection("JWTTokenOptions"));</a:t>
            </a:r>
            <a:endParaRPr lang="zh-CN" altLang="en-US">
              <a:solidFill>
                <a:schemeClr val="bg1"/>
              </a:solidFill>
            </a:endParaRPr>
          </a:p>
          <a:p>
            <a:pPr algn="l"/>
            <a:endParaRPr lang="zh-CN" altLang="en-US">
              <a:solidFill>
                <a:schemeClr val="bg1"/>
              </a:solidFill>
            </a:endParaRPr>
          </a:p>
          <a:p>
            <a:pPr algn="l"/>
            <a:r>
              <a:rPr lang="en-US" altLang="zh-CN">
                <a:solidFill>
                  <a:schemeClr val="bg1"/>
                </a:solidFill>
              </a:rPr>
              <a:t>4.appsettings.json </a:t>
            </a:r>
            <a:r>
              <a:rPr lang="zh-CN" altLang="en-US">
                <a:solidFill>
                  <a:schemeClr val="bg1"/>
                </a:solidFill>
              </a:rPr>
              <a:t>添加配置</a:t>
            </a:r>
            <a:endParaRPr lang="zh-CN" altLang="en-US">
              <a:solidFill>
                <a:schemeClr val="bg1"/>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031" y="137358"/>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4331660" y="922490"/>
            <a:ext cx="304989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2400" b="0" dirty="0">
                <a:solidFill>
                  <a:schemeClr val="bg1"/>
                </a:solidFill>
                <a:latin typeface="汉仪黑眼小豆简" panose="02010509060101010101" pitchFamily="49" charset="-122"/>
                <a:ea typeface="汉仪黑眼小豆简" panose="02010509060101010101" pitchFamily="49" charset="-122"/>
              </a:rPr>
              <a:t>开发环境和技术栈</a:t>
            </a:r>
            <a:endParaRPr lang="zh-CN" altLang="en-US"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1467485" y="2432685"/>
            <a:ext cx="8984615" cy="2584450"/>
          </a:xfrm>
          <a:prstGeom prst="rect">
            <a:avLst/>
          </a:prstGeom>
          <a:noFill/>
        </p:spPr>
        <p:txBody>
          <a:bodyPr wrap="square" rtlCol="0">
            <a:spAutoFit/>
          </a:bodyPr>
          <a:p>
            <a:pPr algn="l"/>
            <a:r>
              <a:rPr lang="en-US" altLang="zh-CN"/>
              <a:t>​	</a:t>
            </a:r>
            <a:r>
              <a:rPr lang="en-US" altLang="zh-CN">
                <a:solidFill>
                  <a:schemeClr val="bg1"/>
                </a:solidFill>
              </a:rPr>
              <a:t>操作系统：windows</a:t>
            </a:r>
            <a:endParaRPr lang="en-US" altLang="zh-CN">
              <a:solidFill>
                <a:schemeClr val="bg1"/>
              </a:solidFill>
            </a:endParaRPr>
          </a:p>
          <a:p>
            <a:pPr algn="l"/>
            <a:endParaRPr lang="en-US" altLang="zh-CN">
              <a:solidFill>
                <a:schemeClr val="bg1"/>
              </a:solidFill>
            </a:endParaRPr>
          </a:p>
          <a:p>
            <a:pPr lvl="1" algn="l"/>
            <a:r>
              <a:rPr lang="en-US" altLang="zh-CN">
                <a:solidFill>
                  <a:schemeClr val="bg1"/>
                </a:solidFill>
              </a:rPr>
              <a:t>	开发工具：vscode</a:t>
            </a:r>
            <a:r>
              <a:rPr lang="zh-CN" altLang="en-US">
                <a:solidFill>
                  <a:schemeClr val="bg1"/>
                </a:solidFill>
              </a:rPr>
              <a:t>、</a:t>
            </a:r>
            <a:r>
              <a:rPr lang="en-US" altLang="zh-CN">
                <a:solidFill>
                  <a:schemeClr val="bg1"/>
                </a:solidFill>
              </a:rPr>
              <a:t>Visual Studio 、sql server</a:t>
            </a:r>
            <a:endParaRPr lang="en-US" altLang="zh-CN">
              <a:solidFill>
                <a:schemeClr val="bg1"/>
              </a:solidFill>
            </a:endParaRPr>
          </a:p>
          <a:p>
            <a:pPr algn="l"/>
            <a:endParaRPr lang="en-US" altLang="zh-CN">
              <a:solidFill>
                <a:schemeClr val="bg1"/>
              </a:solidFill>
            </a:endParaRPr>
          </a:p>
          <a:p>
            <a:pPr algn="l"/>
            <a:r>
              <a:rPr lang="en-US" altLang="zh-CN">
                <a:solidFill>
                  <a:schemeClr val="bg1"/>
                </a:solidFill>
              </a:rPr>
              <a:t>​	前端：Vue3</a:t>
            </a:r>
            <a:r>
              <a:rPr lang="zh-CN" altLang="en-US">
                <a:solidFill>
                  <a:schemeClr val="bg1"/>
                </a:solidFill>
              </a:rPr>
              <a:t>、</a:t>
            </a:r>
            <a:r>
              <a:rPr lang="en-US" altLang="zh-CN">
                <a:solidFill>
                  <a:schemeClr val="bg1"/>
                </a:solidFill>
              </a:rPr>
              <a:t>Vite</a:t>
            </a:r>
            <a:r>
              <a:rPr lang="zh-CN" altLang="en-US">
                <a:solidFill>
                  <a:schemeClr val="bg1"/>
                </a:solidFill>
              </a:rPr>
              <a:t>、</a:t>
            </a:r>
            <a:r>
              <a:rPr lang="en-US" altLang="zh-CN">
                <a:solidFill>
                  <a:schemeClr val="bg1"/>
                </a:solidFill>
              </a:rPr>
              <a:t>TypeScript</a:t>
            </a:r>
            <a:r>
              <a:rPr lang="zh-CN" altLang="en-US">
                <a:solidFill>
                  <a:schemeClr val="bg1"/>
                </a:solidFill>
              </a:rPr>
              <a:t>、</a:t>
            </a:r>
            <a:r>
              <a:rPr lang="en-US" altLang="zh-CN">
                <a:solidFill>
                  <a:schemeClr val="bg1"/>
                </a:solidFill>
              </a:rPr>
              <a:t>SCSS</a:t>
            </a:r>
            <a:r>
              <a:rPr lang="zh-CN" altLang="en-US">
                <a:solidFill>
                  <a:schemeClr val="bg1"/>
                </a:solidFill>
              </a:rPr>
              <a:t>、</a:t>
            </a:r>
            <a:r>
              <a:rPr lang="en-US" altLang="zh-CN">
                <a:solidFill>
                  <a:schemeClr val="bg1"/>
                </a:solidFill>
              </a:rPr>
              <a:t>Element Plus</a:t>
            </a:r>
            <a:r>
              <a:rPr lang="zh-CN" altLang="en-US">
                <a:solidFill>
                  <a:schemeClr val="bg1"/>
                </a:solidFill>
              </a:rPr>
              <a:t>、</a:t>
            </a:r>
            <a:r>
              <a:rPr lang="en-US" altLang="zh-CN">
                <a:solidFill>
                  <a:schemeClr val="bg1"/>
                </a:solidFill>
              </a:rPr>
              <a:t>Router</a:t>
            </a:r>
            <a:r>
              <a:rPr lang="zh-CN" altLang="en-US">
                <a:solidFill>
                  <a:schemeClr val="bg1"/>
                </a:solidFill>
              </a:rPr>
              <a:t>、</a:t>
            </a:r>
            <a:r>
              <a:rPr lang="en-US" altLang="zh-CN">
                <a:solidFill>
                  <a:schemeClr val="bg1"/>
                </a:solidFill>
              </a:rPr>
              <a:t>axios</a:t>
            </a:r>
            <a:r>
              <a:rPr lang="zh-CN" altLang="en-US">
                <a:solidFill>
                  <a:schemeClr val="bg1"/>
                </a:solidFill>
              </a:rPr>
              <a:t>、</a:t>
            </a:r>
            <a:r>
              <a:rPr lang="en-US" altLang="zh-CN">
                <a:solidFill>
                  <a:schemeClr val="bg1"/>
                </a:solidFill>
              </a:rPr>
              <a:t>Vuex</a:t>
            </a:r>
            <a:endParaRPr lang="en-US" altLang="zh-CN">
              <a:solidFill>
                <a:schemeClr val="bg1"/>
              </a:solidFill>
            </a:endParaRPr>
          </a:p>
          <a:p>
            <a:pPr algn="l"/>
            <a:endParaRPr lang="en-US" altLang="zh-CN">
              <a:solidFill>
                <a:schemeClr val="bg1"/>
              </a:solidFill>
            </a:endParaRPr>
          </a:p>
          <a:p>
            <a:pPr algn="l"/>
            <a:r>
              <a:rPr lang="en-US" altLang="zh-CN">
                <a:solidFill>
                  <a:schemeClr val="bg1"/>
                </a:solidFill>
              </a:rPr>
              <a:t>​	后端：.NET6</a:t>
            </a:r>
            <a:r>
              <a:rPr lang="zh-CN" altLang="en-US">
                <a:solidFill>
                  <a:schemeClr val="bg1"/>
                </a:solidFill>
              </a:rPr>
              <a:t>、</a:t>
            </a:r>
            <a:r>
              <a:rPr lang="en-US" altLang="zh-CN">
                <a:solidFill>
                  <a:schemeClr val="bg1"/>
                </a:solidFill>
              </a:rPr>
              <a:t>Automapper</a:t>
            </a:r>
            <a:r>
              <a:rPr lang="zh-CN" altLang="en-US">
                <a:solidFill>
                  <a:schemeClr val="bg1"/>
                </a:solidFill>
              </a:rPr>
              <a:t>、</a:t>
            </a:r>
            <a:r>
              <a:rPr lang="en-US" altLang="zh-CN">
                <a:solidFill>
                  <a:schemeClr val="bg1"/>
                </a:solidFill>
              </a:rPr>
              <a:t>Autofac</a:t>
            </a:r>
            <a:r>
              <a:rPr lang="zh-CN" altLang="en-US">
                <a:solidFill>
                  <a:schemeClr val="bg1"/>
                </a:solidFill>
              </a:rPr>
              <a:t>、</a:t>
            </a:r>
            <a:r>
              <a:rPr lang="en-US" altLang="zh-CN">
                <a:solidFill>
                  <a:schemeClr val="bg1"/>
                </a:solidFill>
              </a:rPr>
              <a:t>Sql sugar</a:t>
            </a:r>
            <a:r>
              <a:rPr lang="zh-CN" altLang="en-US">
                <a:solidFill>
                  <a:schemeClr val="bg1"/>
                </a:solidFill>
              </a:rPr>
              <a:t>、</a:t>
            </a:r>
            <a:r>
              <a:rPr lang="en-US" altLang="zh-CN">
                <a:solidFill>
                  <a:schemeClr val="bg1"/>
                </a:solidFill>
              </a:rPr>
              <a:t>JWT</a:t>
            </a:r>
            <a:r>
              <a:rPr lang="zh-CN">
                <a:solidFill>
                  <a:schemeClr val="bg1"/>
                </a:solidFill>
              </a:rPr>
              <a:t>、</a:t>
            </a:r>
            <a:r>
              <a:rPr lang="en-US" altLang="zh-CN">
                <a:solidFill>
                  <a:schemeClr val="bg1"/>
                </a:solidFill>
              </a:rPr>
              <a:t>Log4Net</a:t>
            </a:r>
            <a:endParaRPr lang="en-US" altLang="zh-CN">
              <a:solidFill>
                <a:schemeClr val="bg1"/>
              </a:solidFill>
            </a:endParaRPr>
          </a:p>
          <a:p>
            <a:pPr algn="l"/>
            <a:endParaRPr lang="en-US" altLang="zh-CN">
              <a:solidFill>
                <a:schemeClr val="bg1"/>
              </a:solidFill>
            </a:endParaRPr>
          </a:p>
          <a:p>
            <a:pPr algn="l"/>
            <a:endParaRPr lang="en-US" altLang="zh-CN">
              <a:solidFill>
                <a:schemeClr val="bg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246221" y="135453"/>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Login登录接口的实现</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pic>
        <p:nvPicPr>
          <p:cNvPr id="8" name="图片 7"/>
          <p:cNvPicPr>
            <a:picLocks noChangeAspect="1"/>
          </p:cNvPicPr>
          <p:nvPr/>
        </p:nvPicPr>
        <p:blipFill>
          <a:blip r:embed="rId1"/>
          <a:stretch>
            <a:fillRect/>
          </a:stretch>
        </p:blipFill>
        <p:spPr>
          <a:xfrm>
            <a:off x="2209800" y="2447925"/>
            <a:ext cx="7772400" cy="196215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031" y="136088"/>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3681730" y="502920"/>
            <a:ext cx="4829175"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axios</a:t>
            </a:r>
            <a:r>
              <a:rPr lang="zh-CN" altLang="en-US" sz="2400" b="0" dirty="0">
                <a:solidFill>
                  <a:schemeClr val="bg1"/>
                </a:solidFill>
                <a:latin typeface="汉仪黑眼小豆简" panose="02010509060101010101" pitchFamily="49" charset="-122"/>
                <a:ea typeface="汉仪黑眼小豆简" panose="02010509060101010101" pitchFamily="49" charset="-122"/>
              </a:rPr>
              <a:t>的使用，读取</a:t>
            </a:r>
            <a:r>
              <a:rPr lang="en-US" altLang="zh-CN" sz="2400" b="0" dirty="0">
                <a:solidFill>
                  <a:schemeClr val="bg1"/>
                </a:solidFill>
                <a:latin typeface="汉仪黑眼小豆简" panose="02010509060101010101" pitchFamily="49" charset="-122"/>
                <a:ea typeface="汉仪黑眼小豆简" panose="02010509060101010101" pitchFamily="49" charset="-122"/>
              </a:rPr>
              <a:t>JSON</a:t>
            </a:r>
            <a:r>
              <a:rPr lang="zh-CN" altLang="en-US" sz="2400" b="0" dirty="0">
                <a:solidFill>
                  <a:schemeClr val="bg1"/>
                </a:solidFill>
                <a:latin typeface="汉仪黑眼小豆简" panose="02010509060101010101" pitchFamily="49" charset="-122"/>
                <a:ea typeface="汉仪黑眼小豆简" panose="02010509060101010101" pitchFamily="49" charset="-122"/>
              </a:rPr>
              <a:t>数据</a:t>
            </a:r>
            <a:endParaRPr lang="zh-CN" altLang="en-US"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1345565" y="1477010"/>
            <a:ext cx="3734435" cy="2306955"/>
          </a:xfrm>
          <a:prstGeom prst="rect">
            <a:avLst/>
          </a:prstGeom>
          <a:noFill/>
        </p:spPr>
        <p:txBody>
          <a:bodyPr wrap="square" rtlCol="0">
            <a:spAutoFit/>
          </a:bodyPr>
          <a:p>
            <a:r>
              <a:rPr lang="zh-CN" altLang="en-US">
                <a:solidFill>
                  <a:schemeClr val="bg1"/>
                </a:solidFill>
              </a:rPr>
              <a:t>一、安装命令</a:t>
            </a:r>
            <a:endParaRPr lang="zh-CN" altLang="en-US">
              <a:solidFill>
                <a:schemeClr val="bg1"/>
              </a:solidFill>
            </a:endParaRPr>
          </a:p>
          <a:p>
            <a:r>
              <a:rPr lang="en-US" altLang="zh-CN">
                <a:solidFill>
                  <a:schemeClr val="bg1"/>
                </a:solidFill>
              </a:rPr>
              <a:t>   </a:t>
            </a:r>
            <a:r>
              <a:rPr lang="zh-CN" altLang="en-US">
                <a:solidFill>
                  <a:schemeClr val="bg1"/>
                </a:solidFill>
              </a:rPr>
              <a:t>npm install axios --save </a:t>
            </a:r>
            <a:endParaRPr lang="zh-CN" altLang="en-US">
              <a:solidFill>
                <a:schemeClr val="bg1"/>
              </a:solidFill>
            </a:endParaRPr>
          </a:p>
          <a:p>
            <a:endParaRPr lang="zh-CN" altLang="en-US">
              <a:solidFill>
                <a:schemeClr val="bg1"/>
              </a:solidFill>
            </a:endParaRPr>
          </a:p>
          <a:p>
            <a:r>
              <a:rPr lang="zh-CN" altLang="en-US">
                <a:solidFill>
                  <a:schemeClr val="bg1"/>
                </a:solidFill>
              </a:rPr>
              <a:t>二、</a:t>
            </a:r>
            <a:r>
              <a:rPr lang="en-US" altLang="zh-CN">
                <a:solidFill>
                  <a:schemeClr val="bg1"/>
                </a:solidFill>
              </a:rPr>
              <a:t>src</a:t>
            </a:r>
            <a:r>
              <a:rPr lang="zh-CN" altLang="en-US">
                <a:solidFill>
                  <a:schemeClr val="bg1"/>
                </a:solidFill>
              </a:rPr>
              <a:t>目录下新建</a:t>
            </a:r>
            <a:r>
              <a:rPr lang="en-US" altLang="zh-CN">
                <a:solidFill>
                  <a:schemeClr val="bg1"/>
                </a:solidFill>
              </a:rPr>
              <a:t>http</a:t>
            </a:r>
            <a:r>
              <a:rPr lang="zh-CN" altLang="en-US">
                <a:solidFill>
                  <a:schemeClr val="bg1"/>
                </a:solidFill>
              </a:rPr>
              <a:t>文件夹，新建</a:t>
            </a:r>
            <a:r>
              <a:rPr lang="en-US" altLang="zh-CN">
                <a:solidFill>
                  <a:schemeClr val="bg1"/>
                </a:solidFill>
              </a:rPr>
              <a:t>index.ts</a:t>
            </a:r>
            <a:r>
              <a:rPr lang="zh-CN" altLang="en-US">
                <a:solidFill>
                  <a:schemeClr val="bg1"/>
                </a:solidFill>
              </a:rPr>
              <a:t>文件 </a:t>
            </a:r>
            <a:endParaRPr lang="zh-CN" altLang="en-US">
              <a:solidFill>
                <a:schemeClr val="bg1"/>
              </a:solidFill>
            </a:endParaRPr>
          </a:p>
          <a:p>
            <a:endParaRPr lang="zh-CN" altLang="en-US">
              <a:solidFill>
                <a:schemeClr val="bg1"/>
              </a:solidFill>
            </a:endParaRPr>
          </a:p>
          <a:p>
            <a:r>
              <a:rPr lang="zh-CN" altLang="en-US">
                <a:solidFill>
                  <a:schemeClr val="bg1"/>
                </a:solidFill>
              </a:rPr>
              <a:t>三、在需要使用的组件里导入</a:t>
            </a:r>
            <a:r>
              <a:rPr lang="en-US" altLang="zh-CN">
                <a:solidFill>
                  <a:schemeClr val="bg1"/>
                </a:solidFill>
              </a:rPr>
              <a:t>http</a:t>
            </a:r>
            <a:r>
              <a:rPr lang="zh-CN" altLang="en-US">
                <a:solidFill>
                  <a:schemeClr val="bg1"/>
                </a:solidFill>
              </a:rPr>
              <a:t>中的方法即可</a:t>
            </a:r>
            <a:endParaRPr lang="en-US" altLang="zh-CN">
              <a:solidFill>
                <a:schemeClr val="bg1"/>
              </a:solidFill>
            </a:endParaRPr>
          </a:p>
        </p:txBody>
      </p:sp>
      <p:sp>
        <p:nvSpPr>
          <p:cNvPr id="8" name="文本框 7"/>
          <p:cNvSpPr txBox="1"/>
          <p:nvPr/>
        </p:nvSpPr>
        <p:spPr>
          <a:xfrm>
            <a:off x="5716270" y="1477010"/>
            <a:ext cx="5934710" cy="2306955"/>
          </a:xfrm>
          <a:prstGeom prst="rect">
            <a:avLst/>
          </a:prstGeom>
          <a:noFill/>
        </p:spPr>
        <p:txBody>
          <a:bodyPr wrap="square" rtlCol="0">
            <a:spAutoFit/>
          </a:bodyPr>
          <a:p>
            <a:r>
              <a:rPr lang="zh-CN" altLang="en-US">
                <a:solidFill>
                  <a:schemeClr val="bg1"/>
                </a:solidFill>
              </a:rPr>
              <a:t>import axios from 'axios';</a:t>
            </a:r>
            <a:endParaRPr lang="zh-CN" altLang="en-US">
              <a:solidFill>
                <a:schemeClr val="bg1"/>
              </a:solidFill>
            </a:endParaRPr>
          </a:p>
          <a:p>
            <a:r>
              <a:rPr lang="zh-CN" altLang="en-US">
                <a:solidFill>
                  <a:schemeClr val="bg1"/>
                </a:solidFill>
              </a:rPr>
              <a:t>import { ref } from 'vue'</a:t>
            </a:r>
            <a:endParaRPr lang="zh-CN" altLang="en-US">
              <a:solidFill>
                <a:schemeClr val="bg1"/>
              </a:solidFill>
            </a:endParaRPr>
          </a:p>
          <a:p>
            <a:r>
              <a:rPr lang="zh-CN" altLang="en-US">
                <a:solidFill>
                  <a:schemeClr val="bg1"/>
                </a:solidFill>
              </a:rPr>
              <a:t>//获取登录token</a:t>
            </a:r>
            <a:endParaRPr lang="zh-CN" altLang="en-US">
              <a:solidFill>
                <a:schemeClr val="bg1"/>
              </a:solidFill>
            </a:endParaRPr>
          </a:p>
          <a:p>
            <a:r>
              <a:rPr lang="zh-CN" altLang="en-US">
                <a:solidFill>
                  <a:schemeClr val="bg1"/>
                </a:solidFill>
              </a:rPr>
              <a:t>export const getToken = (name: string, password: string) =&gt; {</a:t>
            </a:r>
            <a:endParaRPr lang="zh-CN" altLang="en-US">
              <a:solidFill>
                <a:schemeClr val="bg1"/>
              </a:solidFill>
            </a:endParaRPr>
          </a:p>
          <a:p>
            <a:r>
              <a:rPr lang="zh-CN" altLang="en-US">
                <a:solidFill>
                  <a:schemeClr val="bg1"/>
                </a:solidFill>
              </a:rPr>
              <a:t>    return instance.get(http + "/Login/GetToken?name=" + name + "&amp;password=" + password);</a:t>
            </a:r>
            <a:endParaRPr lang="zh-CN" altLang="en-US">
              <a:solidFill>
                <a:schemeClr val="bg1"/>
              </a:solidFill>
            </a:endParaRPr>
          </a:p>
          <a:p>
            <a:r>
              <a:rPr lang="zh-CN" altLang="en-US">
                <a:solidFill>
                  <a:schemeClr val="bg1"/>
                </a:solidFill>
              </a:rPr>
              <a:t>}</a:t>
            </a:r>
            <a:endParaRPr lang="zh-CN" altLang="en-US">
              <a:solidFill>
                <a:schemeClr val="bg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axios拦截器</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pic>
        <p:nvPicPr>
          <p:cNvPr id="7" name="图片 6"/>
          <p:cNvPicPr>
            <a:picLocks noChangeAspect="1"/>
          </p:cNvPicPr>
          <p:nvPr/>
        </p:nvPicPr>
        <p:blipFill>
          <a:blip r:embed="rId1"/>
          <a:stretch>
            <a:fillRect/>
          </a:stretch>
        </p:blipFill>
        <p:spPr>
          <a:xfrm>
            <a:off x="5810250" y="1281430"/>
            <a:ext cx="4972050" cy="4989830"/>
          </a:xfrm>
          <a:prstGeom prst="rect">
            <a:avLst/>
          </a:prstGeom>
        </p:spPr>
      </p:pic>
      <p:sp>
        <p:nvSpPr>
          <p:cNvPr id="12" name="文本框 11"/>
          <p:cNvSpPr txBox="1"/>
          <p:nvPr/>
        </p:nvSpPr>
        <p:spPr>
          <a:xfrm>
            <a:off x="1174115" y="1763395"/>
            <a:ext cx="3734435" cy="2306955"/>
          </a:xfrm>
          <a:prstGeom prst="rect">
            <a:avLst/>
          </a:prstGeom>
          <a:noFill/>
        </p:spPr>
        <p:txBody>
          <a:bodyPr wrap="square" rtlCol="0">
            <a:spAutoFit/>
          </a:bodyPr>
          <a:p>
            <a:r>
              <a:rPr lang="zh-CN" altLang="en-US">
                <a:solidFill>
                  <a:schemeClr val="bg1"/>
                </a:solidFill>
              </a:rPr>
              <a:t>拦截器的作用：</a:t>
            </a:r>
            <a:endParaRPr lang="zh-CN" altLang="en-US">
              <a:solidFill>
                <a:schemeClr val="bg1"/>
              </a:solidFill>
            </a:endParaRPr>
          </a:p>
          <a:p>
            <a:endParaRPr lang="zh-CN" altLang="en-US">
              <a:solidFill>
                <a:schemeClr val="bg1"/>
              </a:solidFill>
            </a:endParaRPr>
          </a:p>
          <a:p>
            <a:r>
              <a:rPr lang="zh-CN" altLang="en-US">
                <a:solidFill>
                  <a:schemeClr val="bg1"/>
                </a:solidFill>
              </a:rPr>
              <a:t>对</a:t>
            </a:r>
            <a:r>
              <a:rPr lang="en-US" altLang="zh-CN">
                <a:solidFill>
                  <a:schemeClr val="bg1"/>
                </a:solidFill>
              </a:rPr>
              <a:t>api</a:t>
            </a:r>
            <a:r>
              <a:rPr lang="zh-CN" altLang="en-US">
                <a:solidFill>
                  <a:schemeClr val="bg1"/>
                </a:solidFill>
              </a:rPr>
              <a:t>的返回结果解析，返回统一的格式。</a:t>
            </a:r>
            <a:endParaRPr lang="zh-CN" altLang="en-US">
              <a:solidFill>
                <a:schemeClr val="bg1"/>
              </a:solidFill>
            </a:endParaRPr>
          </a:p>
          <a:p>
            <a:r>
              <a:rPr lang="zh-CN" altLang="en-US">
                <a:solidFill>
                  <a:schemeClr val="bg1"/>
                </a:solidFill>
              </a:rPr>
              <a:t>对于错误信息，在拦截器中弹窗提示，业务层页面只需关注页面，无需过度关注交互。</a:t>
            </a:r>
            <a:endParaRPr lang="zh-CN" altLang="en-US">
              <a:solidFill>
                <a:schemeClr val="bg1"/>
              </a:solidFill>
            </a:endParaRPr>
          </a:p>
          <a:p>
            <a:r>
              <a:rPr lang="en-US" altLang="zh-CN">
                <a:solidFill>
                  <a:schemeClr val="bg1"/>
                </a:solidFill>
              </a:rPr>
              <a:t> </a:t>
            </a:r>
            <a:endParaRPr lang="en-US" altLang="zh-CN">
              <a:solidFill>
                <a:schemeClr val="bg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2871"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权限验证</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pic>
        <p:nvPicPr>
          <p:cNvPr id="7" name="图片 6"/>
          <p:cNvPicPr>
            <a:picLocks noChangeAspect="1"/>
          </p:cNvPicPr>
          <p:nvPr/>
        </p:nvPicPr>
        <p:blipFill>
          <a:blip r:embed="rId1"/>
          <a:stretch>
            <a:fillRect/>
          </a:stretch>
        </p:blipFill>
        <p:spPr>
          <a:xfrm>
            <a:off x="1490345" y="1466850"/>
            <a:ext cx="9210675" cy="3924300"/>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031" y="136723"/>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879090" y="459740"/>
            <a:ext cx="5120005"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sz="2400" b="0" dirty="0">
                <a:solidFill>
                  <a:schemeClr val="bg1"/>
                </a:solidFill>
                <a:latin typeface="汉仪黑眼小豆简" panose="02010509060101010101" pitchFamily="49" charset="-122"/>
                <a:ea typeface="汉仪黑眼小豆简" panose="02010509060101010101" pitchFamily="49" charset="-122"/>
              </a:rPr>
              <a:t>axios读取webapi，跨域问题解析</a:t>
            </a:r>
            <a:endParaRPr lang="zh-CN"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994410" y="2076450"/>
            <a:ext cx="8890000" cy="2707005"/>
          </a:xfrm>
          <a:prstGeom prst="rect">
            <a:avLst/>
          </a:prstGeom>
          <a:noFill/>
        </p:spPr>
        <p:txBody>
          <a:bodyPr wrap="square" rtlCol="0">
            <a:spAutoFit/>
          </a:bodyPr>
          <a:p>
            <a:r>
              <a:rPr lang="zh-CN" altLang="en-US">
                <a:solidFill>
                  <a:schemeClr val="bg1"/>
                </a:solidFill>
              </a:rPr>
              <a:t>一、现象</a:t>
            </a:r>
            <a:endParaRPr lang="zh-CN" altLang="en-US">
              <a:solidFill>
                <a:schemeClr val="bg1"/>
              </a:solidFill>
            </a:endParaRPr>
          </a:p>
          <a:p>
            <a:r>
              <a:rPr lang="en-US" altLang="zh-CN">
                <a:solidFill>
                  <a:schemeClr val="bg1"/>
                </a:solidFill>
              </a:rPr>
              <a:t>   webapi</a:t>
            </a:r>
            <a:r>
              <a:rPr lang="zh-CN" altLang="en-US">
                <a:solidFill>
                  <a:schemeClr val="bg1"/>
                </a:solidFill>
              </a:rPr>
              <a:t>接口通过</a:t>
            </a:r>
            <a:r>
              <a:rPr lang="en-US" altLang="zh-CN">
                <a:solidFill>
                  <a:schemeClr val="bg1"/>
                </a:solidFill>
              </a:rPr>
              <a:t>swagger</a:t>
            </a:r>
            <a:r>
              <a:rPr lang="zh-CN" altLang="en-US">
                <a:solidFill>
                  <a:schemeClr val="bg1"/>
                </a:solidFill>
              </a:rPr>
              <a:t>或者浏览器能直接访问成功并返回，但是当使用</a:t>
            </a:r>
            <a:r>
              <a:rPr lang="en-US" altLang="zh-CN">
                <a:solidFill>
                  <a:schemeClr val="bg1"/>
                </a:solidFill>
              </a:rPr>
              <a:t>axios</a:t>
            </a:r>
            <a:r>
              <a:rPr lang="zh-CN" altLang="en-US">
                <a:solidFill>
                  <a:schemeClr val="bg1"/>
                </a:solidFill>
              </a:rPr>
              <a:t>时，浏览器报错了。</a:t>
            </a:r>
            <a:endParaRPr lang="zh-CN" altLang="en-US">
              <a:solidFill>
                <a:schemeClr val="bg1"/>
              </a:solidFill>
            </a:endParaRPr>
          </a:p>
          <a:p>
            <a:r>
              <a:rPr lang="zh-CN" altLang="en-US">
                <a:solidFill>
                  <a:schemeClr val="bg1"/>
                </a:solidFill>
              </a:rPr>
              <a:t> </a:t>
            </a:r>
            <a:r>
              <a:rPr lang="en-US" altLang="zh-CN">
                <a:solidFill>
                  <a:schemeClr val="bg1"/>
                </a:solidFill>
              </a:rPr>
              <a:t>  Q</a:t>
            </a:r>
            <a:r>
              <a:rPr lang="zh-CN" altLang="en-US">
                <a:solidFill>
                  <a:schemeClr val="bg1"/>
                </a:solidFill>
              </a:rPr>
              <a:t>：访问接口报错，那么接口是否经过后台处理？</a:t>
            </a:r>
            <a:endParaRPr lang="zh-CN" altLang="en-US">
              <a:solidFill>
                <a:schemeClr val="bg1"/>
              </a:solidFill>
            </a:endParaRPr>
          </a:p>
          <a:p>
            <a:endParaRPr lang="en-US" altLang="zh-CN">
              <a:solidFill>
                <a:schemeClr val="bg1"/>
              </a:solidFill>
            </a:endParaRPr>
          </a:p>
          <a:p>
            <a:r>
              <a:rPr lang="zh-CN" altLang="en-US">
                <a:solidFill>
                  <a:schemeClr val="bg1"/>
                </a:solidFill>
              </a:rPr>
              <a:t>二、原因</a:t>
            </a:r>
            <a:endParaRPr lang="zh-CN" altLang="en-US">
              <a:solidFill>
                <a:schemeClr val="bg1"/>
              </a:solidFill>
            </a:endParaRPr>
          </a:p>
          <a:p>
            <a:r>
              <a:rPr lang="zh-CN" altLang="en-US">
                <a:solidFill>
                  <a:schemeClr val="bg1"/>
                </a:solidFill>
              </a:rPr>
              <a:t> </a:t>
            </a:r>
            <a:r>
              <a:rPr lang="en-US" altLang="zh-CN">
                <a:solidFill>
                  <a:schemeClr val="bg1"/>
                </a:solidFill>
              </a:rPr>
              <a:t>   浏览器对于javascript的同源策略的限制,例如a.cn下面的js不能调用b.cn中的js,对象或数据(因为a.cn和b.cn是不同域),所以跨域就出现了</a:t>
            </a:r>
            <a:endParaRPr lang="en-US" altLang="zh-CN">
              <a:solidFill>
                <a:schemeClr val="bg1"/>
              </a:solidFill>
            </a:endParaRPr>
          </a:p>
          <a:p>
            <a:endParaRPr lang="zh-CN" altLang="en-US">
              <a:solidFill>
                <a:schemeClr val="bg1"/>
              </a:solidFill>
            </a:endParaRPr>
          </a:p>
          <a:p>
            <a:pPr lvl="1"/>
            <a:endParaRPr lang="zh-CN" altLang="en-US" sz="800">
              <a:solidFill>
                <a:schemeClr val="bg1"/>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031" y="204668"/>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879090" y="513080"/>
            <a:ext cx="5120005"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sz="2400" b="0" dirty="0">
                <a:solidFill>
                  <a:schemeClr val="bg1"/>
                </a:solidFill>
                <a:latin typeface="汉仪黑眼小豆简" panose="02010509060101010101" pitchFamily="49" charset="-122"/>
                <a:ea typeface="汉仪黑眼小豆简" panose="02010509060101010101" pitchFamily="49" charset="-122"/>
              </a:rPr>
              <a:t>解决跨域之后端处理方式</a:t>
            </a:r>
            <a:endParaRPr lang="zh-CN"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1275080" y="1583690"/>
            <a:ext cx="8328025" cy="3692525"/>
          </a:xfrm>
          <a:prstGeom prst="rect">
            <a:avLst/>
          </a:prstGeom>
          <a:noFill/>
        </p:spPr>
        <p:txBody>
          <a:bodyPr wrap="square" rtlCol="0">
            <a:spAutoFit/>
          </a:bodyPr>
          <a:p>
            <a:endParaRPr lang="zh-CN" altLang="en-US">
              <a:solidFill>
                <a:schemeClr val="bg1"/>
              </a:solidFill>
            </a:endParaRPr>
          </a:p>
          <a:p>
            <a:r>
              <a:rPr lang="zh-CN" altLang="en-US">
                <a:solidFill>
                  <a:schemeClr val="bg1"/>
                </a:solidFill>
              </a:rPr>
              <a:t>解决方案</a:t>
            </a:r>
            <a:endParaRPr lang="zh-CN" altLang="en-US">
              <a:solidFill>
                <a:schemeClr val="bg1"/>
              </a:solidFill>
            </a:endParaRPr>
          </a:p>
          <a:p>
            <a:endParaRPr lang="zh-CN" altLang="en-US">
              <a:solidFill>
                <a:schemeClr val="bg1"/>
              </a:solidFill>
            </a:endParaRPr>
          </a:p>
          <a:p>
            <a:r>
              <a:rPr lang="zh-CN" altLang="en-US">
                <a:solidFill>
                  <a:schemeClr val="bg1"/>
                </a:solidFill>
              </a:rPr>
              <a:t> </a:t>
            </a:r>
            <a:r>
              <a:rPr lang="en-US" altLang="zh-CN">
                <a:solidFill>
                  <a:schemeClr val="bg1"/>
                </a:solidFill>
              </a:rPr>
              <a:t>       </a:t>
            </a:r>
            <a:r>
              <a:rPr lang="zh-CN" altLang="en-US">
                <a:solidFill>
                  <a:schemeClr val="bg1"/>
                </a:solidFill>
              </a:rPr>
              <a:t>后端设置接口允许跨域</a:t>
            </a:r>
            <a:endParaRPr lang="zh-CN" altLang="en-US">
              <a:solidFill>
                <a:schemeClr val="bg1"/>
              </a:solidFill>
            </a:endParaRPr>
          </a:p>
          <a:p>
            <a:endParaRPr lang="zh-CN" altLang="en-US">
              <a:solidFill>
                <a:schemeClr val="bg1"/>
              </a:solidFill>
            </a:endParaRPr>
          </a:p>
          <a:p>
            <a:pPr lvl="1"/>
            <a:r>
              <a:rPr lang="zh-CN" altLang="en-US" sz="1600">
                <a:solidFill>
                  <a:schemeClr val="bg1"/>
                </a:solidFill>
              </a:rPr>
              <a:t>//添加跨域策略</a:t>
            </a:r>
            <a:endParaRPr lang="zh-CN" altLang="en-US" sz="1600">
              <a:solidFill>
                <a:schemeClr val="bg1"/>
              </a:solidFill>
            </a:endParaRPr>
          </a:p>
          <a:p>
            <a:pPr lvl="1"/>
            <a:r>
              <a:rPr lang="zh-CN" altLang="en-US" sz="1600">
                <a:solidFill>
                  <a:schemeClr val="bg1"/>
                </a:solidFill>
              </a:rPr>
              <a:t>//builder.Services.AddCors(options =&gt; {</a:t>
            </a:r>
            <a:endParaRPr lang="zh-CN" altLang="en-US" sz="1600">
              <a:solidFill>
                <a:schemeClr val="bg1"/>
              </a:solidFill>
            </a:endParaRPr>
          </a:p>
          <a:p>
            <a:pPr lvl="1"/>
            <a:r>
              <a:rPr lang="zh-CN" altLang="en-US" sz="1600">
                <a:solidFill>
                  <a:schemeClr val="bg1"/>
                </a:solidFill>
              </a:rPr>
              <a:t>//    options.AddPolicy("CorsPolicy", opt =&gt; opt.AllowAnyOrigin().AllowAnyHeader().AllowAnyMethod().WithExposedHeaders("X-Pagination"));</a:t>
            </a:r>
            <a:endParaRPr lang="zh-CN" altLang="en-US" sz="1600">
              <a:solidFill>
                <a:schemeClr val="bg1"/>
              </a:solidFill>
            </a:endParaRPr>
          </a:p>
          <a:p>
            <a:pPr lvl="1"/>
            <a:r>
              <a:rPr lang="zh-CN" altLang="en-US" sz="1600">
                <a:solidFill>
                  <a:schemeClr val="bg1"/>
                </a:solidFill>
              </a:rPr>
              <a:t>//});</a:t>
            </a:r>
            <a:endParaRPr lang="zh-CN" altLang="en-US" sz="1600">
              <a:solidFill>
                <a:schemeClr val="bg1"/>
              </a:solidFill>
            </a:endParaRPr>
          </a:p>
          <a:p>
            <a:pPr lvl="1"/>
            <a:r>
              <a:rPr lang="zh-CN" altLang="en-US" sz="1600">
                <a:solidFill>
                  <a:schemeClr val="bg1"/>
                </a:solidFill>
              </a:rPr>
              <a:t>//使用跨域策略</a:t>
            </a:r>
            <a:endParaRPr lang="zh-CN" altLang="en-US" sz="1600">
              <a:solidFill>
                <a:schemeClr val="bg1"/>
              </a:solidFill>
            </a:endParaRPr>
          </a:p>
          <a:p>
            <a:pPr lvl="1"/>
            <a:r>
              <a:rPr lang="zh-CN" altLang="en-US" sz="1600">
                <a:solidFill>
                  <a:schemeClr val="bg1"/>
                </a:solidFill>
              </a:rPr>
              <a:t>//app.UseCors("CorsPolicy");</a:t>
            </a:r>
            <a:endParaRPr lang="zh-CN" altLang="en-US" sz="1600">
              <a:solidFill>
                <a:schemeClr val="bg1"/>
              </a:solidFill>
            </a:endParaRPr>
          </a:p>
          <a:p>
            <a:pPr lvl="1"/>
            <a:endParaRPr lang="zh-CN" altLang="en-US" sz="1600">
              <a:solidFill>
                <a:schemeClr val="bg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031" y="136088"/>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879090" y="548005"/>
            <a:ext cx="5120005"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sz="2400" b="0" dirty="0">
                <a:solidFill>
                  <a:schemeClr val="bg1"/>
                </a:solidFill>
                <a:latin typeface="汉仪黑眼小豆简" panose="02010509060101010101" pitchFamily="49" charset="-122"/>
                <a:ea typeface="汉仪黑眼小豆简" panose="02010509060101010101" pitchFamily="49" charset="-122"/>
              </a:rPr>
              <a:t>解决跨域之前端处理方式</a:t>
            </a:r>
            <a:endParaRPr lang="zh-CN"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1275080" y="1583690"/>
            <a:ext cx="8328025" cy="4184650"/>
          </a:xfrm>
          <a:prstGeom prst="rect">
            <a:avLst/>
          </a:prstGeom>
          <a:noFill/>
        </p:spPr>
        <p:txBody>
          <a:bodyPr wrap="square" rtlCol="0">
            <a:spAutoFit/>
          </a:bodyPr>
          <a:p>
            <a:endParaRPr lang="zh-CN" altLang="en-US">
              <a:solidFill>
                <a:schemeClr val="bg1"/>
              </a:solidFill>
            </a:endParaRPr>
          </a:p>
          <a:p>
            <a:r>
              <a:rPr lang="zh-CN" altLang="en-US">
                <a:solidFill>
                  <a:schemeClr val="bg1"/>
                </a:solidFill>
              </a:rPr>
              <a:t>解决方案</a:t>
            </a:r>
            <a:endParaRPr lang="zh-CN" altLang="en-US">
              <a:solidFill>
                <a:schemeClr val="bg1"/>
              </a:solidFill>
            </a:endParaRPr>
          </a:p>
          <a:p>
            <a:endParaRPr lang="zh-CN" altLang="en-US">
              <a:solidFill>
                <a:schemeClr val="bg1"/>
              </a:solidFill>
            </a:endParaRPr>
          </a:p>
          <a:p>
            <a:r>
              <a:rPr lang="zh-CN" altLang="en-US">
                <a:solidFill>
                  <a:schemeClr val="bg1"/>
                </a:solidFill>
              </a:rPr>
              <a:t> </a:t>
            </a:r>
            <a:r>
              <a:rPr lang="en-US" altLang="zh-CN">
                <a:solidFill>
                  <a:schemeClr val="bg1"/>
                </a:solidFill>
              </a:rPr>
              <a:t>       </a:t>
            </a:r>
            <a:r>
              <a:rPr lang="zh-CN" altLang="en-US">
                <a:solidFill>
                  <a:schemeClr val="bg1"/>
                </a:solidFill>
                <a:sym typeface="+mn-ea"/>
              </a:rPr>
              <a:t>前端设置请求代理</a:t>
            </a:r>
            <a:endParaRPr lang="zh-CN" altLang="en-US">
              <a:solidFill>
                <a:schemeClr val="bg1"/>
              </a:solidFill>
            </a:endParaRPr>
          </a:p>
          <a:p>
            <a:endParaRPr lang="zh-CN" altLang="en-US">
              <a:solidFill>
                <a:schemeClr val="bg1"/>
              </a:solidFill>
            </a:endParaRPr>
          </a:p>
          <a:p>
            <a:pPr lvl="1" algn="l"/>
            <a:r>
              <a:rPr lang="en-US" altLang="zh-CN" sz="1600">
                <a:solidFill>
                  <a:schemeClr val="bg1"/>
                </a:solidFill>
                <a:sym typeface="+mn-ea"/>
              </a:rPr>
              <a:t> </a:t>
            </a:r>
            <a:r>
              <a:rPr lang="zh-CN" altLang="en-US" sz="1600">
                <a:solidFill>
                  <a:schemeClr val="bg1"/>
                </a:solidFill>
                <a:sym typeface="+mn-ea"/>
              </a:rPr>
              <a:t>server:{</a:t>
            </a:r>
            <a:endParaRPr lang="zh-CN" altLang="en-US" sz="1600">
              <a:solidFill>
                <a:schemeClr val="bg1"/>
              </a:solidFill>
              <a:sym typeface="+mn-ea"/>
            </a:endParaRPr>
          </a:p>
          <a:p>
            <a:pPr lvl="1" algn="l"/>
            <a:r>
              <a:rPr lang="zh-CN" altLang="en-US" sz="1600">
                <a:solidFill>
                  <a:schemeClr val="bg1"/>
                </a:solidFill>
                <a:sym typeface="+mn-ea"/>
              </a:rPr>
              <a:t>    port:300</a:t>
            </a:r>
            <a:r>
              <a:rPr lang="en-US" altLang="zh-CN" sz="1600">
                <a:solidFill>
                  <a:schemeClr val="bg1"/>
                </a:solidFill>
                <a:sym typeface="+mn-ea"/>
              </a:rPr>
              <a:t>0</a:t>
            </a:r>
            <a:r>
              <a:rPr lang="zh-CN" altLang="en-US" sz="1600">
                <a:solidFill>
                  <a:schemeClr val="bg1"/>
                </a:solidFill>
                <a:sym typeface="+mn-ea"/>
              </a:rPr>
              <a:t>,</a:t>
            </a:r>
            <a:endParaRPr lang="zh-CN" altLang="en-US" sz="1600">
              <a:solidFill>
                <a:schemeClr val="bg1"/>
              </a:solidFill>
              <a:sym typeface="+mn-ea"/>
            </a:endParaRPr>
          </a:p>
          <a:p>
            <a:pPr lvl="1" algn="l"/>
            <a:r>
              <a:rPr lang="zh-CN" altLang="en-US" sz="1600">
                <a:solidFill>
                  <a:schemeClr val="bg1"/>
                </a:solidFill>
                <a:sym typeface="+mn-ea"/>
              </a:rPr>
              <a:t>    open:true,</a:t>
            </a:r>
            <a:endParaRPr lang="zh-CN" altLang="en-US" sz="1600">
              <a:solidFill>
                <a:schemeClr val="bg1"/>
              </a:solidFill>
              <a:sym typeface="+mn-ea"/>
            </a:endParaRPr>
          </a:p>
          <a:p>
            <a:pPr lvl="1" algn="l"/>
            <a:r>
              <a:rPr lang="zh-CN" altLang="en-US" sz="1600">
                <a:solidFill>
                  <a:schemeClr val="bg1"/>
                </a:solidFill>
                <a:sym typeface="+mn-ea"/>
              </a:rPr>
              <a:t>    proxy:{ </a:t>
            </a:r>
            <a:endParaRPr lang="zh-CN" altLang="en-US" sz="1600">
              <a:solidFill>
                <a:schemeClr val="bg1"/>
              </a:solidFill>
              <a:sym typeface="+mn-ea"/>
            </a:endParaRPr>
          </a:p>
          <a:p>
            <a:pPr lvl="1" algn="l"/>
            <a:r>
              <a:rPr lang="zh-CN" altLang="en-US" sz="1600">
                <a:solidFill>
                  <a:schemeClr val="bg1"/>
                </a:solidFill>
                <a:sym typeface="+mn-ea"/>
              </a:rPr>
              <a:t>      '/api':{</a:t>
            </a:r>
            <a:endParaRPr lang="zh-CN" altLang="en-US" sz="1600">
              <a:solidFill>
                <a:schemeClr val="bg1"/>
              </a:solidFill>
              <a:sym typeface="+mn-ea"/>
            </a:endParaRPr>
          </a:p>
          <a:p>
            <a:pPr lvl="1" algn="l"/>
            <a:r>
              <a:rPr lang="zh-CN" altLang="en-US" sz="1600">
                <a:solidFill>
                  <a:schemeClr val="bg1"/>
                </a:solidFill>
                <a:sym typeface="+mn-ea"/>
              </a:rPr>
              <a:t>        target:'http://localhost:5294/api',</a:t>
            </a:r>
            <a:endParaRPr lang="zh-CN" altLang="en-US" sz="1600">
              <a:solidFill>
                <a:schemeClr val="bg1"/>
              </a:solidFill>
              <a:sym typeface="+mn-ea"/>
            </a:endParaRPr>
          </a:p>
          <a:p>
            <a:pPr lvl="1" algn="l"/>
            <a:r>
              <a:rPr lang="zh-CN" altLang="en-US" sz="1600">
                <a:solidFill>
                  <a:schemeClr val="bg1"/>
                </a:solidFill>
                <a:sym typeface="+mn-ea"/>
              </a:rPr>
              <a:t>        changeOrigin:true,</a:t>
            </a:r>
            <a:endParaRPr lang="zh-CN" altLang="en-US" sz="1600">
              <a:solidFill>
                <a:schemeClr val="bg1"/>
              </a:solidFill>
              <a:sym typeface="+mn-ea"/>
            </a:endParaRPr>
          </a:p>
          <a:p>
            <a:pPr lvl="1" algn="l"/>
            <a:r>
              <a:rPr lang="zh-CN" altLang="en-US" sz="1600">
                <a:solidFill>
                  <a:schemeClr val="bg1"/>
                </a:solidFill>
                <a:sym typeface="+mn-ea"/>
              </a:rPr>
              <a:t>        rewrite:(path) =&gt; path.replace(/^\/api/,'')</a:t>
            </a:r>
            <a:endParaRPr lang="zh-CN" altLang="en-US" sz="1600">
              <a:solidFill>
                <a:schemeClr val="bg1"/>
              </a:solidFill>
              <a:sym typeface="+mn-ea"/>
            </a:endParaRPr>
          </a:p>
          <a:p>
            <a:pPr lvl="1" algn="l"/>
            <a:r>
              <a:rPr lang="zh-CN" altLang="en-US" sz="1600">
                <a:solidFill>
                  <a:schemeClr val="bg1"/>
                </a:solidFill>
                <a:sym typeface="+mn-ea"/>
              </a:rPr>
              <a:t>      }</a:t>
            </a:r>
            <a:endParaRPr lang="zh-CN" altLang="en-US" sz="1600">
              <a:solidFill>
                <a:schemeClr val="bg1"/>
              </a:solidFill>
              <a:sym typeface="+mn-ea"/>
            </a:endParaRPr>
          </a:p>
          <a:p>
            <a:pPr lvl="1" algn="l"/>
            <a:r>
              <a:rPr lang="zh-CN" altLang="en-US" sz="1600">
                <a:solidFill>
                  <a:schemeClr val="bg1"/>
                </a:solidFill>
                <a:sym typeface="+mn-ea"/>
              </a:rPr>
              <a:t>    },</a:t>
            </a:r>
            <a:endParaRPr lang="zh-CN" altLang="en-US" sz="1600">
              <a:solidFill>
                <a:schemeClr val="bg1"/>
              </a:solidFill>
              <a:sym typeface="+mn-ea"/>
            </a:endParaRPr>
          </a:p>
          <a:p>
            <a:pPr lvl="1" algn="l"/>
            <a:r>
              <a:rPr lang="zh-CN" altLang="en-US" sz="1600">
                <a:solidFill>
                  <a:schemeClr val="bg1"/>
                </a:solidFill>
                <a:sym typeface="+mn-ea"/>
              </a:rPr>
              <a:t>  }</a:t>
            </a:r>
            <a:endParaRPr lang="zh-CN" altLang="en-US" sz="1600">
              <a:solidFill>
                <a:schemeClr val="bg1"/>
              </a:solidFill>
              <a:sym typeface="+mn-ea"/>
            </a:endParaRPr>
          </a:p>
        </p:txBody>
      </p:sp>
      <p:pic>
        <p:nvPicPr>
          <p:cNvPr id="8" name="图片 7"/>
          <p:cNvPicPr>
            <a:picLocks noChangeAspect="1"/>
          </p:cNvPicPr>
          <p:nvPr/>
        </p:nvPicPr>
        <p:blipFill>
          <a:blip r:embed="rId1"/>
          <a:stretch>
            <a:fillRect/>
          </a:stretch>
        </p:blipFill>
        <p:spPr>
          <a:xfrm>
            <a:off x="5822950" y="1985010"/>
            <a:ext cx="4292600" cy="3655060"/>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3506" y="136088"/>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rPr>
              <a:t>登录页前后端接口联调</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14141" y="135453"/>
            <a:ext cx="11945938" cy="6587094"/>
            <a:chOff x="200025" y="409575"/>
            <a:chExt cx="11791950" cy="5600700"/>
          </a:xfrm>
        </p:grpSpPr>
        <p:sp>
          <p:nvSpPr>
            <p:cNvPr id="4" name="矩形 3"/>
            <p:cNvSpPr/>
            <p:nvPr/>
          </p:nvSpPr>
          <p:spPr>
            <a:xfrm>
              <a:off x="218952"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971165" y="461645"/>
            <a:ext cx="624967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en-US" altLang="zh-CN" sz="2400" b="0" dirty="0">
                <a:solidFill>
                  <a:schemeClr val="bg1"/>
                </a:solidFill>
                <a:latin typeface="汉仪黑眼小豆简" panose="02010509060101010101" pitchFamily="49" charset="-122"/>
                <a:ea typeface="汉仪黑眼小豆简" panose="02010509060101010101" pitchFamily="49" charset="-122"/>
                <a:sym typeface="+mn-ea"/>
              </a:rPr>
              <a:t>CRUD</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8" name="文本框 7"/>
          <p:cNvSpPr txBox="1"/>
          <p:nvPr/>
        </p:nvSpPr>
        <p:spPr>
          <a:xfrm>
            <a:off x="3808730" y="2802255"/>
            <a:ext cx="4573905" cy="97726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sz="2400" b="0" dirty="0">
                <a:solidFill>
                  <a:schemeClr val="bg1"/>
                </a:solidFill>
                <a:latin typeface="汉仪黑眼小豆简" panose="02010509060101010101" pitchFamily="49" charset="-122"/>
                <a:ea typeface="汉仪黑眼小豆简" panose="02010509060101010101" pitchFamily="49" charset="-122"/>
              </a:rPr>
              <a:t>菜单、角色、用户等模块</a:t>
            </a:r>
            <a:r>
              <a:rPr lang="en-US" altLang="zh-CN" sz="2400" b="0" dirty="0">
                <a:solidFill>
                  <a:schemeClr val="bg1"/>
                </a:solidFill>
                <a:latin typeface="汉仪黑眼小豆简" panose="02010509060101010101" pitchFamily="49" charset="-122"/>
                <a:ea typeface="汉仪黑眼小豆简" panose="02010509060101010101" pitchFamily="49" charset="-122"/>
              </a:rPr>
              <a:t>CRUD</a:t>
            </a:r>
            <a:r>
              <a:rPr lang="zh-CN" altLang="en-US" sz="2400" b="0" dirty="0">
                <a:solidFill>
                  <a:schemeClr val="bg1"/>
                </a:solidFill>
                <a:latin typeface="汉仪黑眼小豆简" panose="02010509060101010101" pitchFamily="49" charset="-122"/>
                <a:ea typeface="汉仪黑眼小豆简" panose="02010509060101010101" pitchFamily="49" charset="-122"/>
              </a:rPr>
              <a:t>以及页面联调</a:t>
            </a:r>
            <a:endParaRPr lang="zh-CN" altLang="en-US" sz="2400" b="0" dirty="0">
              <a:solidFill>
                <a:schemeClr val="bg1"/>
              </a:solidFill>
              <a:latin typeface="汉仪黑眼小豆简" panose="02010509060101010101" pitchFamily="49" charset="-122"/>
              <a:ea typeface="汉仪黑眼小豆简" panose="02010509060101010101" pitchFamily="49" charset="-122"/>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031" y="136088"/>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2702560" y="764540"/>
            <a:ext cx="6787515"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2400" b="0" dirty="0">
                <a:solidFill>
                  <a:schemeClr val="bg1"/>
                </a:solidFill>
                <a:latin typeface="汉仪黑眼小豆简" panose="02010509060101010101" pitchFamily="49" charset="-122"/>
                <a:ea typeface="汉仪黑眼小豆简" panose="02010509060101010101" pitchFamily="49" charset="-122"/>
              </a:rPr>
              <a:t>获取当前登录人绑定的角色所拥有的菜单</a:t>
            </a:r>
            <a:endParaRPr lang="zh-CN" altLang="en-US" sz="2400" b="0" dirty="0">
              <a:solidFill>
                <a:schemeClr val="bg1"/>
              </a:solidFill>
              <a:latin typeface="汉仪黑眼小豆简" panose="02010509060101010101" pitchFamily="49" charset="-122"/>
              <a:ea typeface="汉仪黑眼小豆简" panose="02010509060101010101" pitchFamily="49" charset="-122"/>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031" y="136088"/>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4570420" y="530695"/>
            <a:ext cx="304989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2400" b="0">
                <a:solidFill>
                  <a:schemeClr val="bg1"/>
                </a:solidFill>
                <a:latin typeface="汉仪黑眼小豆简" panose="02010509060101010101" pitchFamily="49" charset="-122"/>
                <a:ea typeface="汉仪黑眼小豆简" panose="02010509060101010101" pitchFamily="49" charset="-122"/>
              </a:rPr>
              <a:t>安装</a:t>
            </a:r>
            <a:r>
              <a:rPr lang="en-US" altLang="zh-CN" sz="2400" b="0">
                <a:solidFill>
                  <a:schemeClr val="bg1"/>
                </a:solidFill>
                <a:latin typeface="汉仪黑眼小豆简" panose="02010509060101010101" pitchFamily="49" charset="-122"/>
                <a:ea typeface="汉仪黑眼小豆简" panose="02010509060101010101" pitchFamily="49" charset="-122"/>
              </a:rPr>
              <a:t>NodeJS</a:t>
            </a:r>
            <a:r>
              <a:rPr lang="zh-CN" altLang="en-US" sz="2400" b="0">
                <a:solidFill>
                  <a:schemeClr val="bg1"/>
                </a:solidFill>
                <a:latin typeface="汉仪黑眼小豆简" panose="02010509060101010101" pitchFamily="49" charset="-122"/>
                <a:ea typeface="汉仪黑眼小豆简" panose="02010509060101010101" pitchFamily="49" charset="-122"/>
              </a:rPr>
              <a:t>环境</a:t>
            </a:r>
            <a:endParaRPr lang="zh-CN" altLang="en-US"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1073150" y="1859915"/>
            <a:ext cx="5596890" cy="3692525"/>
          </a:xfrm>
          <a:prstGeom prst="rect">
            <a:avLst/>
          </a:prstGeom>
          <a:noFill/>
        </p:spPr>
        <p:txBody>
          <a:bodyPr wrap="none" rtlCol="0">
            <a:spAutoFit/>
          </a:bodyPr>
          <a:p>
            <a:pPr algn="l"/>
            <a:r>
              <a:rPr lang="zh-CN" altLang="en-US">
                <a:solidFill>
                  <a:schemeClr val="bg1"/>
                </a:solidFill>
              </a:rPr>
              <a:t>一、环境的作用</a:t>
            </a:r>
            <a:endParaRPr lang="zh-CN" altLang="en-US">
              <a:solidFill>
                <a:schemeClr val="bg1"/>
              </a:solidFill>
            </a:endParaRPr>
          </a:p>
          <a:p>
            <a:pPr algn="l"/>
            <a:r>
              <a:rPr lang="zh-CN" altLang="en-US">
                <a:solidFill>
                  <a:schemeClr val="bg1"/>
                </a:solidFill>
              </a:rPr>
              <a:t> </a:t>
            </a:r>
            <a:r>
              <a:rPr lang="en-US" altLang="zh-CN">
                <a:solidFill>
                  <a:schemeClr val="bg1"/>
                </a:solidFill>
              </a:rPr>
              <a:t>   </a:t>
            </a:r>
            <a:r>
              <a:rPr lang="zh-CN" altLang="en-US">
                <a:solidFill>
                  <a:schemeClr val="bg1"/>
                </a:solidFill>
              </a:rPr>
              <a:t>开发</a:t>
            </a:r>
            <a:r>
              <a:rPr lang="en-US" altLang="zh-CN">
                <a:solidFill>
                  <a:schemeClr val="bg1"/>
                </a:solidFill>
              </a:rPr>
              <a:t>vue</a:t>
            </a:r>
            <a:r>
              <a:rPr lang="zh-CN" altLang="en-US">
                <a:solidFill>
                  <a:schemeClr val="bg1"/>
                </a:solidFill>
              </a:rPr>
              <a:t>项目需要通过</a:t>
            </a:r>
            <a:r>
              <a:rPr lang="en-US" altLang="zh-CN">
                <a:solidFill>
                  <a:schemeClr val="bg1"/>
                </a:solidFill>
              </a:rPr>
              <a:t>nmp</a:t>
            </a:r>
            <a:r>
              <a:rPr lang="zh-CN" altLang="en-US">
                <a:solidFill>
                  <a:schemeClr val="bg1"/>
                </a:solidFill>
              </a:rPr>
              <a:t>命令来创建和启动，安装</a:t>
            </a:r>
            <a:endParaRPr lang="zh-CN" altLang="en-US">
              <a:solidFill>
                <a:schemeClr val="bg1"/>
              </a:solidFill>
            </a:endParaRPr>
          </a:p>
          <a:p>
            <a:pPr algn="l"/>
            <a:r>
              <a:rPr lang="en-US" altLang="zh-CN">
                <a:solidFill>
                  <a:schemeClr val="bg1"/>
                </a:solidFill>
              </a:rPr>
              <a:t>nodejs</a:t>
            </a:r>
            <a:r>
              <a:rPr lang="zh-CN" altLang="en-US">
                <a:solidFill>
                  <a:schemeClr val="bg1"/>
                </a:solidFill>
              </a:rPr>
              <a:t>仅仅只是为了获得这个命令，和使用</a:t>
            </a:r>
            <a:r>
              <a:rPr lang="en-US" altLang="zh-CN">
                <a:solidFill>
                  <a:schemeClr val="bg1"/>
                </a:solidFill>
              </a:rPr>
              <a:t>nodejs</a:t>
            </a:r>
            <a:r>
              <a:rPr lang="zh-CN" altLang="en-US">
                <a:solidFill>
                  <a:schemeClr val="bg1"/>
                </a:solidFill>
              </a:rPr>
              <a:t>开发</a:t>
            </a:r>
            <a:endParaRPr lang="zh-CN" altLang="en-US">
              <a:solidFill>
                <a:schemeClr val="bg1"/>
              </a:solidFill>
            </a:endParaRPr>
          </a:p>
          <a:p>
            <a:pPr algn="l"/>
            <a:r>
              <a:rPr lang="zh-CN" altLang="en-US">
                <a:solidFill>
                  <a:schemeClr val="bg1"/>
                </a:solidFill>
              </a:rPr>
              <a:t>无关。</a:t>
            </a:r>
            <a:endParaRPr lang="zh-CN" altLang="en-US">
              <a:solidFill>
                <a:schemeClr val="bg1"/>
              </a:solidFill>
            </a:endParaRPr>
          </a:p>
          <a:p>
            <a:pPr algn="l"/>
            <a:endParaRPr lang="en-US" altLang="zh-CN">
              <a:solidFill>
                <a:schemeClr val="bg1"/>
              </a:solidFill>
            </a:endParaRPr>
          </a:p>
          <a:p>
            <a:pPr algn="l"/>
            <a:r>
              <a:rPr lang="zh-CN" altLang="en-US">
                <a:solidFill>
                  <a:schemeClr val="bg1"/>
                </a:solidFill>
              </a:rPr>
              <a:t>二、下载地址</a:t>
            </a:r>
            <a:br>
              <a:rPr lang="zh-CN" altLang="en-US">
                <a:solidFill>
                  <a:schemeClr val="bg1"/>
                </a:solidFill>
              </a:rPr>
            </a:br>
            <a:r>
              <a:rPr lang="en-US" altLang="zh-CN">
                <a:solidFill>
                  <a:schemeClr val="bg1"/>
                </a:solidFill>
              </a:rPr>
              <a:t>    http://nodejs.cn/download/</a:t>
            </a:r>
            <a:endParaRPr lang="en-US" altLang="zh-CN">
              <a:solidFill>
                <a:schemeClr val="bg1"/>
              </a:solidFill>
            </a:endParaRPr>
          </a:p>
          <a:p>
            <a:pPr algn="l"/>
            <a:endParaRPr lang="en-US" altLang="zh-CN">
              <a:solidFill>
                <a:schemeClr val="bg1"/>
              </a:solidFill>
            </a:endParaRPr>
          </a:p>
          <a:p>
            <a:pPr algn="l"/>
            <a:r>
              <a:rPr lang="zh-CN" altLang="en-US">
                <a:solidFill>
                  <a:schemeClr val="bg1"/>
                </a:solidFill>
              </a:rPr>
              <a:t>三、推荐下载最新版本，如果开发过程中出现一些包</a:t>
            </a:r>
            <a:endParaRPr lang="zh-CN" altLang="en-US">
              <a:solidFill>
                <a:schemeClr val="bg1"/>
              </a:solidFill>
            </a:endParaRPr>
          </a:p>
          <a:p>
            <a:pPr algn="l"/>
            <a:r>
              <a:rPr lang="zh-CN" altLang="en-US">
                <a:solidFill>
                  <a:schemeClr val="bg1"/>
                </a:solidFill>
              </a:rPr>
              <a:t>无法下载或者出现错误，可尝试切到旧版本，然后重</a:t>
            </a:r>
            <a:endParaRPr lang="zh-CN" altLang="en-US">
              <a:solidFill>
                <a:schemeClr val="bg1"/>
              </a:solidFill>
            </a:endParaRPr>
          </a:p>
          <a:p>
            <a:pPr algn="l"/>
            <a:r>
              <a:rPr lang="zh-CN" altLang="en-US">
                <a:solidFill>
                  <a:schemeClr val="bg1"/>
                </a:solidFill>
              </a:rPr>
              <a:t>新安装包。</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四、通过</a:t>
            </a:r>
            <a:r>
              <a:rPr lang="en-US" altLang="zh-CN">
                <a:solidFill>
                  <a:schemeClr val="bg1"/>
                </a:solidFill>
              </a:rPr>
              <a:t>node --version</a:t>
            </a:r>
            <a:r>
              <a:rPr lang="zh-CN" altLang="en-US">
                <a:solidFill>
                  <a:schemeClr val="bg1"/>
                </a:solidFill>
              </a:rPr>
              <a:t>看版本号表示安装好了</a:t>
            </a:r>
            <a:endParaRPr lang="zh-CN" altLang="en-US">
              <a:solidFill>
                <a:schemeClr val="bg1"/>
              </a:solidFill>
            </a:endParaRPr>
          </a:p>
        </p:txBody>
      </p:sp>
      <p:pic>
        <p:nvPicPr>
          <p:cNvPr id="8" name="图片 7"/>
          <p:cNvPicPr>
            <a:picLocks noChangeAspect="1"/>
          </p:cNvPicPr>
          <p:nvPr>
            <p:custDataLst>
              <p:tags r:id="rId1"/>
            </p:custDataLst>
          </p:nvPr>
        </p:nvPicPr>
        <p:blipFill>
          <a:blip r:embed="rId2"/>
          <a:stretch>
            <a:fillRect/>
          </a:stretch>
        </p:blipFill>
        <p:spPr>
          <a:xfrm>
            <a:off x="7038975" y="2146300"/>
            <a:ext cx="4854575" cy="4397375"/>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031" y="136088"/>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3527425" y="790575"/>
            <a:ext cx="5137785"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2400" b="0" dirty="0">
                <a:solidFill>
                  <a:schemeClr val="bg1"/>
                </a:solidFill>
                <a:latin typeface="汉仪黑眼小豆简" panose="02010509060101010101" pitchFamily="49" charset="-122"/>
                <a:ea typeface="汉仪黑眼小豆简" panose="02010509060101010101" pitchFamily="49" charset="-122"/>
              </a:rPr>
              <a:t>左侧菜单读取webapi接口</a:t>
            </a:r>
            <a:endParaRPr lang="zh-CN" altLang="en-US" sz="2400" b="0" dirty="0">
              <a:solidFill>
                <a:schemeClr val="bg1"/>
              </a:solidFill>
              <a:latin typeface="汉仪黑眼小豆简" panose="02010509060101010101" pitchFamily="49" charset="-122"/>
              <a:ea typeface="汉仪黑眼小豆简" panose="02010509060101010101" pitchFamily="49" charset="-122"/>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031" y="136088"/>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3724275" y="480695"/>
            <a:ext cx="4115435"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2400" b="0" dirty="0">
                <a:solidFill>
                  <a:schemeClr val="bg1"/>
                </a:solidFill>
                <a:latin typeface="汉仪黑眼小豆简" panose="02010509060101010101" pitchFamily="49" charset="-122"/>
                <a:ea typeface="汉仪黑眼小豆简" panose="02010509060101010101" pitchFamily="49" charset="-122"/>
                <a:sym typeface="+mn-ea"/>
              </a:rPr>
              <a:t>动态路由读取webapi接口</a:t>
            </a:r>
            <a:endParaRPr lang="zh-CN" altLang="en-US" sz="2400" b="0" dirty="0">
              <a:solidFill>
                <a:schemeClr val="bg1"/>
              </a:solidFill>
              <a:latin typeface="汉仪黑眼小豆简" panose="02010509060101010101" pitchFamily="49" charset="-122"/>
              <a:ea typeface="汉仪黑眼小豆简" panose="02010509060101010101" pitchFamily="49" charset="-122"/>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666" y="136088"/>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4351655" y="480695"/>
            <a:ext cx="3488055"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2400" b="0" dirty="0">
                <a:solidFill>
                  <a:schemeClr val="bg1"/>
                </a:solidFill>
                <a:latin typeface="汉仪黑眼小豆简" panose="02010509060101010101" pitchFamily="49" charset="-122"/>
                <a:ea typeface="汉仪黑眼小豆简" panose="02010509060101010101" pitchFamily="49" charset="-122"/>
              </a:rPr>
              <a:t>导航守卫</a:t>
            </a:r>
            <a:endParaRPr lang="zh-CN" altLang="en-US" sz="2400" b="0" dirty="0">
              <a:solidFill>
                <a:schemeClr val="bg1"/>
              </a:solidFill>
              <a:latin typeface="汉仪黑眼小豆简" panose="02010509060101010101" pitchFamily="49" charset="-122"/>
              <a:ea typeface="汉仪黑眼小豆简" panose="02010509060101010101" pitchFamily="49" charset="-122"/>
            </a:endParaRPr>
          </a:p>
        </p:txBody>
      </p:sp>
      <p:pic>
        <p:nvPicPr>
          <p:cNvPr id="8" name="图片 7"/>
          <p:cNvPicPr>
            <a:picLocks noChangeAspect="1"/>
          </p:cNvPicPr>
          <p:nvPr/>
        </p:nvPicPr>
        <p:blipFill>
          <a:blip r:embed="rId1"/>
          <a:stretch>
            <a:fillRect/>
          </a:stretch>
        </p:blipFill>
        <p:spPr>
          <a:xfrm>
            <a:off x="2576830" y="1270635"/>
            <a:ext cx="7038975" cy="495300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031" y="136088"/>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3784600" y="480695"/>
            <a:ext cx="474980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2400" b="0" dirty="0">
                <a:solidFill>
                  <a:schemeClr val="bg1"/>
                </a:solidFill>
                <a:latin typeface="汉仪黑眼小豆简" panose="02010509060101010101" pitchFamily="49" charset="-122"/>
                <a:ea typeface="汉仪黑眼小豆简" panose="02010509060101010101" pitchFamily="49" charset="-122"/>
              </a:rPr>
              <a:t>webapi统一处理日期返回格式</a:t>
            </a:r>
            <a:endParaRPr lang="zh-CN" altLang="en-US" sz="2400" b="0" dirty="0">
              <a:solidFill>
                <a:schemeClr val="bg1"/>
              </a:solidFill>
              <a:latin typeface="汉仪黑眼小豆简" panose="02010509060101010101" pitchFamily="49" charset="-122"/>
              <a:ea typeface="汉仪黑眼小豆简" panose="02010509060101010101" pitchFamily="49" charset="-122"/>
            </a:endParaRPr>
          </a:p>
        </p:txBody>
      </p:sp>
      <p:pic>
        <p:nvPicPr>
          <p:cNvPr id="7" name="图片 6"/>
          <p:cNvPicPr>
            <a:picLocks noChangeAspect="1"/>
          </p:cNvPicPr>
          <p:nvPr/>
        </p:nvPicPr>
        <p:blipFill>
          <a:blip r:embed="rId1"/>
          <a:stretch>
            <a:fillRect/>
          </a:stretch>
        </p:blipFill>
        <p:spPr>
          <a:xfrm>
            <a:off x="2962275" y="2880995"/>
            <a:ext cx="6267450" cy="1095375"/>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031" y="136088"/>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4570420" y="636105"/>
            <a:ext cx="304989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2400" b="0" dirty="0">
                <a:solidFill>
                  <a:schemeClr val="bg1"/>
                </a:solidFill>
                <a:latin typeface="汉仪黑眼小豆简" panose="02010509060101010101" pitchFamily="49" charset="-122"/>
                <a:ea typeface="汉仪黑眼小豆简" panose="02010509060101010101" pitchFamily="49" charset="-122"/>
              </a:rPr>
              <a:t>发布和部署之后端</a:t>
            </a:r>
            <a:endParaRPr lang="zh-CN" altLang="en-US"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1003300" y="1582420"/>
            <a:ext cx="6306185" cy="3446145"/>
          </a:xfrm>
          <a:prstGeom prst="rect">
            <a:avLst/>
          </a:prstGeom>
          <a:noFill/>
        </p:spPr>
        <p:txBody>
          <a:bodyPr wrap="square" rtlCol="0">
            <a:spAutoFit/>
          </a:bodyPr>
          <a:p>
            <a:r>
              <a:rPr lang="zh-CN" altLang="en-US">
                <a:solidFill>
                  <a:schemeClr val="bg1"/>
                </a:solidFill>
              </a:rPr>
              <a:t>vs发布到本地文件夹</a:t>
            </a:r>
            <a:endParaRPr lang="zh-CN" altLang="en-US">
              <a:solidFill>
                <a:schemeClr val="bg1"/>
              </a:solidFill>
            </a:endParaRPr>
          </a:p>
          <a:p>
            <a:endParaRPr lang="zh-CN" altLang="en-US">
              <a:solidFill>
                <a:schemeClr val="bg1"/>
              </a:solidFill>
            </a:endParaRPr>
          </a:p>
          <a:p>
            <a:r>
              <a:rPr lang="zh-CN" altLang="en-US" sz="1400">
                <a:solidFill>
                  <a:schemeClr val="bg1"/>
                </a:solidFill>
              </a:rPr>
              <a:t>1.安装IIS（控制面板=&gt;程序和功能=&gt;启用或关闭windows功能=&gt;Internet Information Services (全部安装即可)</a:t>
            </a:r>
            <a:endParaRPr lang="zh-CN" altLang="en-US" sz="1400">
              <a:solidFill>
                <a:schemeClr val="bg1"/>
              </a:solidFill>
            </a:endParaRPr>
          </a:p>
          <a:p>
            <a:r>
              <a:rPr lang="zh-CN" altLang="en-US" sz="1400">
                <a:solidFill>
                  <a:schemeClr val="bg1"/>
                </a:solidFill>
              </a:rPr>
              <a:t>2.安装ASP.NET Core Runtime 6.0.3 https://dotnet.microsoft.com/en-us/download/dotnet/6.0</a:t>
            </a:r>
            <a:endParaRPr lang="zh-CN" altLang="en-US" sz="1400">
              <a:solidFill>
                <a:schemeClr val="bg1"/>
              </a:solidFill>
            </a:endParaRPr>
          </a:p>
          <a:p>
            <a:endParaRPr lang="zh-CN" altLang="en-US" sz="1400">
              <a:solidFill>
                <a:schemeClr val="bg1"/>
              </a:solidFill>
            </a:endParaRPr>
          </a:p>
          <a:p>
            <a:r>
              <a:rPr lang="zh-CN" altLang="en-US" sz="1400">
                <a:solidFill>
                  <a:schemeClr val="bg1"/>
                </a:solidFill>
              </a:rPr>
              <a:t>PS：注意，这个文件文件还包含一个模块，如果是之前安装过VS，会自动安装Runtime而不会安装ASP.NET Core Module V2，这个时候只有安装最新的运行时更新一下才能成功安装IIS需要的ASP.NET Core Module V2，否则会提示之前已经安装过其他版本的运行时。</a:t>
            </a:r>
            <a:endParaRPr lang="zh-CN" altLang="en-US" sz="1400">
              <a:solidFill>
                <a:schemeClr val="bg1"/>
              </a:solidFill>
            </a:endParaRPr>
          </a:p>
          <a:p>
            <a:endParaRPr lang="zh-CN" altLang="en-US" sz="1400">
              <a:solidFill>
                <a:schemeClr val="bg1"/>
              </a:solidFill>
            </a:endParaRPr>
          </a:p>
          <a:p>
            <a:r>
              <a:rPr lang="zh-CN" altLang="en-US" sz="1400">
                <a:solidFill>
                  <a:schemeClr val="bg1"/>
                </a:solidFill>
              </a:rPr>
              <a:t>验证发布成功：</a:t>
            </a:r>
            <a:endParaRPr lang="zh-CN" altLang="en-US" sz="1400">
              <a:solidFill>
                <a:schemeClr val="bg1"/>
              </a:solidFill>
            </a:endParaRPr>
          </a:p>
          <a:p>
            <a:r>
              <a:rPr sz="1400">
                <a:solidFill>
                  <a:schemeClr val="bg1"/>
                </a:solidFill>
                <a:sym typeface="+mn-ea"/>
              </a:rPr>
              <a:t>http://localhost:7070/api/Login/GetValidateCodeImages?t=1</a:t>
            </a:r>
            <a:endParaRPr sz="1400">
              <a:solidFill>
                <a:schemeClr val="bg1"/>
              </a:solidFill>
              <a:sym typeface="+mn-ea"/>
            </a:endParaRPr>
          </a:p>
          <a:p>
            <a:endParaRPr lang="zh-CN" altLang="en-US" sz="1400">
              <a:solidFill>
                <a:schemeClr val="bg1"/>
              </a:solidFill>
            </a:endParaRPr>
          </a:p>
        </p:txBody>
      </p:sp>
      <p:pic>
        <p:nvPicPr>
          <p:cNvPr id="8" name="图片 7"/>
          <p:cNvPicPr>
            <a:picLocks noChangeAspect="1"/>
          </p:cNvPicPr>
          <p:nvPr>
            <p:custDataLst>
              <p:tags r:id="rId1"/>
            </p:custDataLst>
          </p:nvPr>
        </p:nvPicPr>
        <p:blipFill>
          <a:blip r:embed="rId2"/>
          <a:stretch>
            <a:fillRect/>
          </a:stretch>
        </p:blipFill>
        <p:spPr>
          <a:xfrm>
            <a:off x="7371080" y="2335530"/>
            <a:ext cx="3867785" cy="1908175"/>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2396" y="136088"/>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4570420" y="636105"/>
            <a:ext cx="304989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2400" b="0" dirty="0">
                <a:solidFill>
                  <a:schemeClr val="bg1"/>
                </a:solidFill>
                <a:latin typeface="汉仪黑眼小豆简" panose="02010509060101010101" pitchFamily="49" charset="-122"/>
                <a:ea typeface="汉仪黑眼小豆简" panose="02010509060101010101" pitchFamily="49" charset="-122"/>
              </a:rPr>
              <a:t>发布和部署之前端</a:t>
            </a:r>
            <a:endParaRPr lang="zh-CN" altLang="en-US"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2601595" y="1719580"/>
            <a:ext cx="6306185" cy="3692525"/>
          </a:xfrm>
          <a:prstGeom prst="rect">
            <a:avLst/>
          </a:prstGeom>
          <a:noFill/>
        </p:spPr>
        <p:txBody>
          <a:bodyPr wrap="square" rtlCol="0">
            <a:spAutoFit/>
          </a:bodyPr>
          <a:p>
            <a:r>
              <a:rPr lang="zh-CN" altLang="en-US">
                <a:solidFill>
                  <a:schemeClr val="bg1"/>
                </a:solidFill>
              </a:rPr>
              <a:t>使用 npm run build 命令打包</a:t>
            </a:r>
            <a:endParaRPr lang="zh-CN" altLang="en-US">
              <a:solidFill>
                <a:schemeClr val="bg1"/>
              </a:solidFill>
            </a:endParaRPr>
          </a:p>
          <a:p>
            <a:endParaRPr lang="zh-CN" altLang="en-US">
              <a:solidFill>
                <a:schemeClr val="bg1"/>
              </a:solidFill>
            </a:endParaRPr>
          </a:p>
          <a:p>
            <a:r>
              <a:rPr lang="zh-CN" altLang="en-US">
                <a:solidFill>
                  <a:schemeClr val="bg1"/>
                </a:solidFill>
              </a:rPr>
              <a:t>发布前注意事项：</a:t>
            </a:r>
            <a:endParaRPr lang="zh-CN" altLang="en-US">
              <a:solidFill>
                <a:schemeClr val="bg1"/>
              </a:solidFill>
            </a:endParaRPr>
          </a:p>
          <a:p>
            <a:endParaRPr lang="zh-CN" altLang="en-US">
              <a:solidFill>
                <a:schemeClr val="bg1"/>
              </a:solidFill>
            </a:endParaRPr>
          </a:p>
          <a:p>
            <a:r>
              <a:rPr lang="zh-CN" altLang="en-US">
                <a:solidFill>
                  <a:schemeClr val="bg1"/>
                </a:solidFill>
              </a:rPr>
              <a:t>1，后端接口的请求地址需要和后端发布后的地址一致，否则无法访问</a:t>
            </a:r>
            <a:endParaRPr lang="zh-CN" altLang="en-US">
              <a:solidFill>
                <a:schemeClr val="bg1"/>
              </a:solidFill>
            </a:endParaRPr>
          </a:p>
          <a:p>
            <a:r>
              <a:rPr lang="en-US" altLang="zh-CN">
                <a:solidFill>
                  <a:schemeClr val="bg1"/>
                </a:solidFill>
              </a:rPr>
              <a:t>2</a:t>
            </a:r>
            <a:r>
              <a:rPr lang="zh-CN" altLang="en-US">
                <a:solidFill>
                  <a:schemeClr val="bg1"/>
                </a:solidFill>
              </a:rPr>
              <a:t>、尽量在后端设置跨域，前端如果用代理，实际上发布以后，接口会出现</a:t>
            </a:r>
            <a:r>
              <a:rPr lang="en-US" altLang="zh-CN">
                <a:solidFill>
                  <a:schemeClr val="bg1"/>
                </a:solidFill>
              </a:rPr>
              <a:t>404</a:t>
            </a:r>
            <a:r>
              <a:rPr lang="zh-CN" altLang="en-US">
                <a:solidFill>
                  <a:schemeClr val="bg1"/>
                </a:solidFill>
              </a:rPr>
              <a:t>错误，无法成功访问接口。</a:t>
            </a:r>
            <a:endParaRPr lang="zh-CN" altLang="en-US">
              <a:solidFill>
                <a:schemeClr val="bg1"/>
              </a:solidFill>
            </a:endParaRPr>
          </a:p>
          <a:p>
            <a:endParaRPr lang="zh-CN" altLang="en-US">
              <a:solidFill>
                <a:schemeClr val="bg1"/>
              </a:solidFill>
            </a:endParaRPr>
          </a:p>
          <a:p>
            <a:r>
              <a:rPr lang="zh-CN" altLang="en-US">
                <a:solidFill>
                  <a:schemeClr val="bg1"/>
                </a:solidFill>
              </a:rPr>
              <a:t>发布方式：</a:t>
            </a:r>
            <a:endParaRPr lang="zh-CN" altLang="en-US">
              <a:solidFill>
                <a:schemeClr val="bg1"/>
              </a:solidFill>
            </a:endParaRPr>
          </a:p>
          <a:p>
            <a:r>
              <a:rPr lang="zh-CN" altLang="en-US">
                <a:solidFill>
                  <a:schemeClr val="bg1"/>
                </a:solidFill>
              </a:rPr>
              <a:t>可以选择在IIS中发布，因为IIS支持静态网页的部署</a:t>
            </a:r>
            <a:endParaRPr lang="zh-CN" altLang="en-US">
              <a:solidFill>
                <a:schemeClr val="bg1"/>
              </a:solidFill>
            </a:endParaRPr>
          </a:p>
          <a:p>
            <a:r>
              <a:rPr lang="zh-CN" altLang="en-US">
                <a:solidFill>
                  <a:schemeClr val="bg1"/>
                </a:solidFill>
              </a:rPr>
              <a:t>也可以选择其他web服务器，比如Nginx等等</a:t>
            </a:r>
            <a:endParaRPr lang="zh-CN" altLang="en-US">
              <a:solidFill>
                <a:schemeClr val="bg1"/>
              </a:solidFill>
            </a:endParaRPr>
          </a:p>
          <a:p>
            <a:endParaRPr lang="zh-CN" altLang="en-US">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031" y="136088"/>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3285490" y="1766570"/>
            <a:ext cx="467868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2400" b="0" dirty="0">
                <a:solidFill>
                  <a:schemeClr val="bg1"/>
                </a:solidFill>
                <a:latin typeface="汉仪黑眼小豆简" panose="02010509060101010101" pitchFamily="49" charset="-122"/>
                <a:ea typeface="汉仪黑眼小豆简" panose="02010509060101010101" pitchFamily="49" charset="-122"/>
              </a:rPr>
              <a:t>加微信拿资料</a:t>
            </a:r>
            <a:r>
              <a:rPr lang="en-US" altLang="zh-CN" sz="2400" b="0" dirty="0">
                <a:solidFill>
                  <a:schemeClr val="bg1"/>
                </a:solidFill>
                <a:latin typeface="汉仪黑眼小豆简" panose="02010509060101010101" pitchFamily="49" charset="-122"/>
                <a:ea typeface="汉仪黑眼小豆简" panose="02010509060101010101" pitchFamily="49" charset="-122"/>
              </a:rPr>
              <a:t>:zhaoxi222666</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 name="组合 4"/>
          <p:cNvGrpSpPr/>
          <p:nvPr/>
        </p:nvGrpSpPr>
        <p:grpSpPr>
          <a:xfrm>
            <a:off x="200025" y="333375"/>
            <a:ext cx="11791950" cy="5022396"/>
            <a:chOff x="200025" y="409575"/>
            <a:chExt cx="11791950" cy="5600700"/>
          </a:xfrm>
        </p:grpSpPr>
        <p:sp>
          <p:nvSpPr>
            <p:cNvPr id="2" name="矩形 1"/>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图文框 3"/>
            <p:cNvSpPr/>
            <p:nvPr/>
          </p:nvSpPr>
          <p:spPr>
            <a:xfrm>
              <a:off x="200025" y="409575"/>
              <a:ext cx="11791950" cy="5600700"/>
            </a:xfrm>
            <a:prstGeom prst="frame">
              <a:avLst>
                <a:gd name="adj1" fmla="val 3316"/>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69" name="图片 68"/>
          <p:cNvPicPr>
            <a:picLocks noChangeAspect="1"/>
          </p:cNvPicPr>
          <p:nvPr/>
        </p:nvPicPr>
        <p:blipFill>
          <a:blip r:embed="rId1"/>
          <a:stretch>
            <a:fillRect/>
          </a:stretch>
        </p:blipFill>
        <p:spPr>
          <a:xfrm>
            <a:off x="0" y="0"/>
            <a:ext cx="12192000" cy="6857999"/>
          </a:xfrm>
          <a:prstGeom prst="rect">
            <a:avLst/>
          </a:prstGeom>
        </p:spPr>
      </p:pic>
      <p:grpSp>
        <p:nvGrpSpPr>
          <p:cNvPr id="70" name="组合 69"/>
          <p:cNvGrpSpPr/>
          <p:nvPr/>
        </p:nvGrpSpPr>
        <p:grpSpPr>
          <a:xfrm>
            <a:off x="2842469" y="1586904"/>
            <a:ext cx="6507062" cy="2065034"/>
            <a:chOff x="2842469" y="1752004"/>
            <a:chExt cx="6507062" cy="2065034"/>
          </a:xfrm>
        </p:grpSpPr>
        <p:sp>
          <p:nvSpPr>
            <p:cNvPr id="71" name="矩形: 剪去单角 70"/>
            <p:cNvSpPr/>
            <p:nvPr/>
          </p:nvSpPr>
          <p:spPr>
            <a:xfrm rot="10294884" flipH="1">
              <a:off x="2842469" y="1899381"/>
              <a:ext cx="1600185" cy="1917657"/>
            </a:xfrm>
            <a:prstGeom prst="snip1Rect">
              <a:avLst>
                <a:gd name="adj" fmla="val 28804"/>
              </a:avLst>
            </a:prstGeom>
            <a:solidFill>
              <a:srgbClr val="EDC01B"/>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2" name="矩形: 剪去单角 71"/>
            <p:cNvSpPr/>
            <p:nvPr/>
          </p:nvSpPr>
          <p:spPr>
            <a:xfrm rot="11297587" flipH="1">
              <a:off x="4478095" y="1781364"/>
              <a:ext cx="1600185" cy="1917657"/>
            </a:xfrm>
            <a:prstGeom prst="snip1Rect">
              <a:avLst>
                <a:gd name="adj" fmla="val 28804"/>
              </a:avLst>
            </a:prstGeom>
            <a:solidFill>
              <a:srgbClr val="28BE6B"/>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3" name="矩形: 剪去单角 72"/>
            <p:cNvSpPr/>
            <p:nvPr/>
          </p:nvSpPr>
          <p:spPr>
            <a:xfrm rot="10213106" flipH="1">
              <a:off x="6113721" y="1752004"/>
              <a:ext cx="1600185" cy="1917657"/>
            </a:xfrm>
            <a:prstGeom prst="snip1Rect">
              <a:avLst>
                <a:gd name="adj" fmla="val 28804"/>
              </a:avLst>
            </a:prstGeom>
            <a:solidFill>
              <a:srgbClr val="1974DE"/>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4" name="矩形: 剪去单角 73"/>
            <p:cNvSpPr/>
            <p:nvPr/>
          </p:nvSpPr>
          <p:spPr>
            <a:xfrm rot="11297587" flipH="1">
              <a:off x="7749346" y="1796773"/>
              <a:ext cx="1600185" cy="1917657"/>
            </a:xfrm>
            <a:prstGeom prst="snip1Rect">
              <a:avLst>
                <a:gd name="adj" fmla="val 28804"/>
              </a:avLst>
            </a:prstGeom>
            <a:solidFill>
              <a:srgbClr val="E7202C"/>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75" name="文本框 74"/>
          <p:cNvSpPr txBox="1"/>
          <p:nvPr/>
        </p:nvSpPr>
        <p:spPr>
          <a:xfrm rot="21161725">
            <a:off x="2787446" y="1552710"/>
            <a:ext cx="1659429" cy="1862048"/>
          </a:xfrm>
          <a:prstGeom prst="rect">
            <a:avLst/>
          </a:prstGeom>
          <a:noFill/>
        </p:spPr>
        <p:txBody>
          <a:bodyPr wrap="none" rtlCol="0">
            <a:spAutoFit/>
          </a:bodyPr>
          <a:lstStyle/>
          <a:p>
            <a:pPr algn="ctr"/>
            <a:r>
              <a:rPr kumimoji="0" lang="zh-CN" altLang="en-US" sz="11500" b="0" i="0" u="none" strike="noStrike" kern="1200" cap="none" spc="0" normalizeH="0" baseline="0" noProof="0">
                <a:ln>
                  <a:noFill/>
                </a:ln>
                <a:solidFill>
                  <a:prstClr val="white"/>
                </a:solidFill>
                <a:effectLst/>
                <a:uLnTx/>
                <a:uFillTx/>
                <a:latin typeface="汉仪黑眼小豆简" panose="02010509060101010101" pitchFamily="49" charset="-122"/>
                <a:ea typeface="汉仪黑眼小豆简" panose="02010509060101010101" pitchFamily="49" charset="-122"/>
                <a:cs typeface="+mn-cs"/>
              </a:rPr>
              <a:t>感</a:t>
            </a:r>
            <a:endParaRPr lang="zh-CN" altLang="en-US" sz="11500">
              <a:solidFill>
                <a:schemeClr val="bg1"/>
              </a:solidFill>
              <a:latin typeface="汉仪黑眼小豆简" panose="02010509060101010101" pitchFamily="49" charset="-122"/>
              <a:ea typeface="汉仪黑眼小豆简" panose="02010509060101010101" pitchFamily="49" charset="-122"/>
            </a:endParaRPr>
          </a:p>
        </p:txBody>
      </p:sp>
      <p:sp>
        <p:nvSpPr>
          <p:cNvPr id="76" name="文本框 75"/>
          <p:cNvSpPr txBox="1"/>
          <p:nvPr/>
        </p:nvSpPr>
        <p:spPr>
          <a:xfrm rot="519615">
            <a:off x="4438557" y="1510806"/>
            <a:ext cx="1659429" cy="1862048"/>
          </a:xfrm>
          <a:prstGeom prst="rect">
            <a:avLst/>
          </a:prstGeom>
          <a:noFill/>
        </p:spPr>
        <p:txBody>
          <a:bodyPr wrap="none" rtlCol="0">
            <a:spAutoFit/>
          </a:bodyPr>
          <a:lstStyle/>
          <a:p>
            <a:pPr algn="ctr"/>
            <a:r>
              <a:rPr kumimoji="0" lang="zh-CN" altLang="en-US" sz="11500" b="0" i="0" u="none" strike="noStrike" kern="1200" cap="none" spc="0" normalizeH="0" baseline="0" noProof="0">
                <a:ln>
                  <a:noFill/>
                </a:ln>
                <a:solidFill>
                  <a:prstClr val="white"/>
                </a:solidFill>
                <a:effectLst/>
                <a:uLnTx/>
                <a:uFillTx/>
                <a:latin typeface="汉仪黑眼小豆简" panose="02010509060101010101" pitchFamily="49" charset="-122"/>
                <a:ea typeface="汉仪黑眼小豆简" panose="02010509060101010101" pitchFamily="49" charset="-122"/>
                <a:cs typeface="+mn-cs"/>
              </a:rPr>
              <a:t>谢</a:t>
            </a:r>
            <a:endParaRPr lang="zh-CN" altLang="en-US" sz="11500">
              <a:solidFill>
                <a:schemeClr val="bg1"/>
              </a:solidFill>
              <a:latin typeface="汉仪黑眼小豆简" panose="02010509060101010101" pitchFamily="49" charset="-122"/>
              <a:ea typeface="汉仪黑眼小豆简" panose="02010509060101010101" pitchFamily="49" charset="-122"/>
            </a:endParaRPr>
          </a:p>
        </p:txBody>
      </p:sp>
      <p:sp>
        <p:nvSpPr>
          <p:cNvPr id="77" name="文本框 76"/>
          <p:cNvSpPr txBox="1"/>
          <p:nvPr/>
        </p:nvSpPr>
        <p:spPr>
          <a:xfrm rot="20975745">
            <a:off x="6089666" y="1444368"/>
            <a:ext cx="1659429" cy="1862048"/>
          </a:xfrm>
          <a:prstGeom prst="rect">
            <a:avLst/>
          </a:prstGeom>
          <a:noFill/>
        </p:spPr>
        <p:txBody>
          <a:bodyPr wrap="none" rtlCol="0">
            <a:spAutoFit/>
          </a:bodyPr>
          <a:lstStyle/>
          <a:p>
            <a:pPr algn="ctr"/>
            <a:r>
              <a:rPr kumimoji="0" lang="zh-CN" altLang="en-US" sz="11500" b="0" i="0" u="none" strike="noStrike" kern="1200" cap="none" spc="0" normalizeH="0" baseline="0" noProof="0">
                <a:ln>
                  <a:noFill/>
                </a:ln>
                <a:solidFill>
                  <a:prstClr val="white"/>
                </a:solidFill>
                <a:effectLst/>
                <a:uLnTx/>
                <a:uFillTx/>
                <a:latin typeface="汉仪黑眼小豆简" panose="02010509060101010101" pitchFamily="49" charset="-122"/>
                <a:ea typeface="汉仪黑眼小豆简" panose="02010509060101010101" pitchFamily="49" charset="-122"/>
                <a:cs typeface="+mn-cs"/>
              </a:rPr>
              <a:t>聆</a:t>
            </a:r>
            <a:endParaRPr lang="zh-CN" altLang="en-US" sz="11500">
              <a:solidFill>
                <a:schemeClr val="bg1"/>
              </a:solidFill>
              <a:latin typeface="汉仪黑眼小豆简" panose="02010509060101010101" pitchFamily="49" charset="-122"/>
              <a:ea typeface="汉仪黑眼小豆简" panose="02010509060101010101" pitchFamily="49" charset="-122"/>
            </a:endParaRPr>
          </a:p>
        </p:txBody>
      </p:sp>
      <p:sp>
        <p:nvSpPr>
          <p:cNvPr id="78" name="文本框 77"/>
          <p:cNvSpPr txBox="1"/>
          <p:nvPr/>
        </p:nvSpPr>
        <p:spPr>
          <a:xfrm rot="515065">
            <a:off x="7740775" y="1506345"/>
            <a:ext cx="1659429" cy="1862048"/>
          </a:xfrm>
          <a:prstGeom prst="rect">
            <a:avLst/>
          </a:prstGeom>
          <a:noFill/>
        </p:spPr>
        <p:txBody>
          <a:bodyPr wrap="none" rtlCol="0">
            <a:spAutoFit/>
          </a:bodyPr>
          <a:lstStyle/>
          <a:p>
            <a:pPr algn="ctr"/>
            <a:r>
              <a:rPr kumimoji="0" lang="zh-CN" altLang="en-US" sz="11500" b="0" i="0" u="none" strike="noStrike" kern="1200" cap="none" spc="0" normalizeH="0" baseline="0" noProof="0">
                <a:ln>
                  <a:noFill/>
                </a:ln>
                <a:solidFill>
                  <a:prstClr val="white"/>
                </a:solidFill>
                <a:effectLst/>
                <a:uLnTx/>
                <a:uFillTx/>
                <a:latin typeface="汉仪黑眼小豆简" panose="02010509060101010101" pitchFamily="49" charset="-122"/>
                <a:ea typeface="汉仪黑眼小豆简" panose="02010509060101010101" pitchFamily="49" charset="-122"/>
                <a:cs typeface="+mn-cs"/>
              </a:rPr>
              <a:t>听</a:t>
            </a:r>
            <a:endParaRPr lang="zh-CN" altLang="en-US" sz="11500">
              <a:solidFill>
                <a:schemeClr val="bg1"/>
              </a:solidFill>
              <a:latin typeface="汉仪黑眼小豆简" panose="02010509060101010101" pitchFamily="49" charset="-122"/>
              <a:ea typeface="汉仪黑眼小豆简" panose="02010509060101010101" pitchFamily="49" charset="-122"/>
            </a:endParaRPr>
          </a:p>
        </p:txBody>
      </p:sp>
      <p:sp>
        <p:nvSpPr>
          <p:cNvPr id="79" name="文本框 78"/>
          <p:cNvSpPr txBox="1"/>
          <p:nvPr/>
        </p:nvSpPr>
        <p:spPr>
          <a:xfrm>
            <a:off x="3974265" y="3591988"/>
            <a:ext cx="4243470" cy="523220"/>
          </a:xfrm>
          <a:prstGeom prst="rect">
            <a:avLst/>
          </a:prstGeom>
          <a:noFill/>
        </p:spPr>
        <p:txBody>
          <a:bodyPr wrap="none" rtlCol="0">
            <a:spAutoFit/>
          </a:bodyPr>
          <a:lstStyle/>
          <a:p>
            <a:pPr algn="ctr"/>
            <a:r>
              <a:rPr kumimoji="0" lang="en-US" altLang="zh-CN" sz="2800" b="0" i="0" u="none" strike="noStrike" kern="1200" cap="none" spc="0" normalizeH="0" baseline="0" noProof="0">
                <a:ln>
                  <a:noFill/>
                </a:ln>
                <a:solidFill>
                  <a:prstClr val="white"/>
                </a:solidFill>
                <a:effectLst/>
                <a:uLnTx/>
                <a:uFillTx/>
                <a:latin typeface="汉仪黑眼小豆简" panose="02010509060101010101" pitchFamily="49" charset="-122"/>
                <a:ea typeface="汉仪黑眼小豆简" panose="02010509060101010101" pitchFamily="49" charset="-122"/>
                <a:cs typeface="+mn-cs"/>
              </a:rPr>
              <a:t>THANK YOU FOR LISTENING</a:t>
            </a:r>
            <a:endParaRPr lang="zh-CN" altLang="en-US" sz="2800">
              <a:solidFill>
                <a:schemeClr val="bg1"/>
              </a:solidFill>
              <a:latin typeface="汉仪黑眼小豆简" panose="02010509060101010101" pitchFamily="49" charset="-122"/>
              <a:ea typeface="汉仪黑眼小豆简" panose="02010509060101010101" pitchFamily="49" charset="-122"/>
            </a:endParaRPr>
          </a:p>
        </p:txBody>
      </p:sp>
      <p:sp>
        <p:nvSpPr>
          <p:cNvPr id="80" name="文本框 79"/>
          <p:cNvSpPr txBox="1"/>
          <p:nvPr/>
        </p:nvSpPr>
        <p:spPr>
          <a:xfrm>
            <a:off x="4772561" y="4376497"/>
            <a:ext cx="2646878" cy="461665"/>
          </a:xfrm>
          <a:prstGeom prst="rect">
            <a:avLst/>
          </a:prstGeom>
          <a:noFill/>
        </p:spPr>
        <p:txBody>
          <a:bodyPr wrap="none" rtlCol="0">
            <a:spAutoFit/>
          </a:bodyPr>
          <a:lstStyle/>
          <a:p>
            <a:pPr algn="ctr"/>
            <a:r>
              <a:rPr lang="zh-CN" altLang="en-US" sz="2400">
                <a:solidFill>
                  <a:prstClr val="white"/>
                </a:solidFill>
                <a:latin typeface="汉仪黑眼小豆简" panose="02010509060101010101" pitchFamily="49" charset="-122"/>
                <a:ea typeface="汉仪黑眼小豆简" panose="02010509060101010101" pitchFamily="49" charset="-122"/>
              </a:rPr>
              <a:t>授课人：婷婷老师</a:t>
            </a:r>
            <a:endParaRPr lang="zh-CN" altLang="en-US" sz="2400">
              <a:solidFill>
                <a:schemeClr val="bg1"/>
              </a:solidFill>
              <a:latin typeface="汉仪黑眼小豆简" panose="02010509060101010101" pitchFamily="49" charset="-122"/>
              <a:ea typeface="汉仪黑眼小豆简" panose="02010509060101010101" pitchFamily="49" charset="-122"/>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031" y="136088"/>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4369760" y="567525"/>
            <a:ext cx="304989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2400" b="0" dirty="0">
                <a:solidFill>
                  <a:schemeClr val="bg1"/>
                </a:solidFill>
                <a:latin typeface="汉仪黑眼小豆简" panose="02010509060101010101" pitchFamily="49" charset="-122"/>
                <a:ea typeface="汉仪黑眼小豆简" panose="02010509060101010101" pitchFamily="49" charset="-122"/>
              </a:rPr>
              <a:t>创建项目</a:t>
            </a:r>
            <a:endParaRPr lang="zh-CN" altLang="en-US"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1800225" y="1733550"/>
            <a:ext cx="7191375" cy="4246245"/>
          </a:xfrm>
          <a:prstGeom prst="rect">
            <a:avLst/>
          </a:prstGeom>
          <a:noFill/>
        </p:spPr>
        <p:txBody>
          <a:bodyPr wrap="none" rtlCol="0">
            <a:spAutoFit/>
          </a:bodyPr>
          <a:p>
            <a:pPr algn="l"/>
            <a:r>
              <a:rPr lang="zh-CN" altLang="en-US">
                <a:solidFill>
                  <a:schemeClr val="bg1"/>
                </a:solidFill>
              </a:rPr>
              <a:t>一、使用 Vite 快速构建 Vue 项目</a:t>
            </a:r>
            <a:endParaRPr lang="zh-CN" altLang="en-US">
              <a:solidFill>
                <a:schemeClr val="bg1"/>
              </a:solidFill>
            </a:endParaRPr>
          </a:p>
          <a:p>
            <a:pPr algn="l"/>
            <a:r>
              <a:rPr lang="en-US" altLang="zh-CN">
                <a:solidFill>
                  <a:schemeClr val="bg1"/>
                </a:solidFill>
              </a:rPr>
              <a:t>	</a:t>
            </a:r>
            <a:r>
              <a:rPr lang="zh-CN" altLang="en-US">
                <a:solidFill>
                  <a:schemeClr val="bg1"/>
                </a:solidFill>
              </a:rPr>
              <a:t>npm init vite@latest </a:t>
            </a:r>
            <a:r>
              <a:rPr lang="en-US" altLang="zh-CN">
                <a:solidFill>
                  <a:schemeClr val="bg1"/>
                </a:solidFill>
              </a:rPr>
              <a:t>z</a:t>
            </a:r>
            <a:r>
              <a:rPr lang="en-US" altLang="zh-CN">
                <a:solidFill>
                  <a:schemeClr val="bg1"/>
                </a:solidFill>
              </a:rPr>
              <a:t>haoxi.admin</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二、项目目录介绍</a:t>
            </a:r>
            <a:endParaRPr lang="zh-CN" altLang="en-US">
              <a:solidFill>
                <a:schemeClr val="bg1"/>
              </a:solidFill>
            </a:endParaRPr>
          </a:p>
          <a:p>
            <a:pPr algn="l"/>
            <a:r>
              <a:rPr lang="en-US" altLang="zh-CN">
                <a:solidFill>
                  <a:schemeClr val="bg1"/>
                </a:solidFill>
              </a:rPr>
              <a:t>   </a:t>
            </a:r>
            <a:r>
              <a:rPr lang="zh-CN" altLang="en-US">
                <a:solidFill>
                  <a:schemeClr val="bg1"/>
                </a:solidFill>
              </a:rPr>
              <a:t>node_modules 模块包</a:t>
            </a:r>
            <a:endParaRPr lang="zh-CN" altLang="en-US">
              <a:solidFill>
                <a:schemeClr val="bg1"/>
              </a:solidFill>
            </a:endParaRPr>
          </a:p>
          <a:p>
            <a:pPr algn="l"/>
            <a:r>
              <a:rPr lang="en-US" altLang="zh-CN">
                <a:solidFill>
                  <a:schemeClr val="bg1"/>
                </a:solidFill>
              </a:rPr>
              <a:t>   </a:t>
            </a:r>
            <a:r>
              <a:rPr lang="zh-CN" altLang="en-US">
                <a:solidFill>
                  <a:schemeClr val="bg1"/>
                </a:solidFill>
              </a:rPr>
              <a:t>public 公共资源</a:t>
            </a:r>
            <a:endParaRPr lang="zh-CN" altLang="en-US">
              <a:solidFill>
                <a:schemeClr val="bg1"/>
              </a:solidFill>
            </a:endParaRPr>
          </a:p>
          <a:p>
            <a:pPr algn="l"/>
            <a:r>
              <a:rPr lang="en-US" altLang="zh-CN">
                <a:solidFill>
                  <a:schemeClr val="bg1"/>
                </a:solidFill>
              </a:rPr>
              <a:t>   </a:t>
            </a:r>
            <a:r>
              <a:rPr lang="zh-CN" altLang="en-US">
                <a:solidFill>
                  <a:schemeClr val="bg1"/>
                </a:solidFill>
              </a:rPr>
              <a:t>src 项目目录</a:t>
            </a:r>
            <a:endParaRPr lang="zh-CN" altLang="en-US">
              <a:solidFill>
                <a:schemeClr val="bg1"/>
              </a:solidFill>
            </a:endParaRPr>
          </a:p>
          <a:p>
            <a:pPr algn="l"/>
            <a:r>
              <a:rPr lang="en-US" altLang="zh-CN">
                <a:solidFill>
                  <a:schemeClr val="bg1"/>
                </a:solidFill>
              </a:rPr>
              <a:t>   </a:t>
            </a:r>
            <a:r>
              <a:rPr lang="zh-CN" altLang="en-US">
                <a:solidFill>
                  <a:schemeClr val="bg1"/>
                </a:solidFill>
              </a:rPr>
              <a:t>assets 静态资源</a:t>
            </a:r>
            <a:endParaRPr lang="zh-CN" altLang="en-US">
              <a:solidFill>
                <a:schemeClr val="bg1"/>
              </a:solidFill>
            </a:endParaRPr>
          </a:p>
          <a:p>
            <a:pPr algn="l"/>
            <a:r>
              <a:rPr lang="en-US" altLang="zh-CN">
                <a:solidFill>
                  <a:schemeClr val="bg1"/>
                </a:solidFill>
              </a:rPr>
              <a:t>   </a:t>
            </a:r>
            <a:r>
              <a:rPr lang="zh-CN" altLang="en-US">
                <a:solidFill>
                  <a:schemeClr val="bg1"/>
                </a:solidFill>
              </a:rPr>
              <a:t>components 组件</a:t>
            </a:r>
            <a:endParaRPr lang="zh-CN" altLang="en-US">
              <a:solidFill>
                <a:schemeClr val="bg1"/>
              </a:solidFill>
            </a:endParaRPr>
          </a:p>
          <a:p>
            <a:pPr algn="l"/>
            <a:r>
              <a:rPr lang="en-US" altLang="zh-CN">
                <a:solidFill>
                  <a:schemeClr val="bg1"/>
                </a:solidFill>
              </a:rPr>
              <a:t>   </a:t>
            </a:r>
            <a:r>
              <a:rPr lang="zh-CN" altLang="en-US">
                <a:solidFill>
                  <a:schemeClr val="bg1"/>
                </a:solidFill>
              </a:rPr>
              <a:t>App.vue 根组件、</a:t>
            </a:r>
            <a:endParaRPr lang="zh-CN" altLang="en-US">
              <a:solidFill>
                <a:schemeClr val="bg1"/>
              </a:solidFill>
            </a:endParaRPr>
          </a:p>
          <a:p>
            <a:pPr algn="l"/>
            <a:r>
              <a:rPr lang="en-US" altLang="zh-CN">
                <a:solidFill>
                  <a:schemeClr val="bg1"/>
                </a:solidFill>
              </a:rPr>
              <a:t>   </a:t>
            </a:r>
            <a:r>
              <a:rPr lang="zh-CN" altLang="en-US">
                <a:solidFill>
                  <a:schemeClr val="bg1"/>
                </a:solidFill>
              </a:rPr>
              <a:t>main.ts 根函数入口，全局配置生效的地方</a:t>
            </a:r>
            <a:endParaRPr lang="zh-CN" altLang="en-US">
              <a:solidFill>
                <a:schemeClr val="bg1"/>
              </a:solidFill>
            </a:endParaRPr>
          </a:p>
          <a:p>
            <a:pPr algn="l"/>
            <a:r>
              <a:rPr lang="en-US" altLang="zh-CN">
                <a:solidFill>
                  <a:schemeClr val="bg1"/>
                </a:solidFill>
              </a:rPr>
              <a:t>   </a:t>
            </a:r>
            <a:r>
              <a:rPr lang="zh-CN" altLang="en-US">
                <a:solidFill>
                  <a:schemeClr val="bg1"/>
                </a:solidFill>
              </a:rPr>
              <a:t>package.json 项目配置文件，项目的标题、版本，模块的版本等信息</a:t>
            </a:r>
            <a:endParaRPr lang="zh-CN" altLang="en-US">
              <a:solidFill>
                <a:schemeClr val="bg1"/>
              </a:solidFill>
            </a:endParaRPr>
          </a:p>
          <a:p>
            <a:pPr algn="l"/>
            <a:r>
              <a:rPr lang="zh-CN" altLang="en-US">
                <a:solidFill>
                  <a:schemeClr val="bg1"/>
                </a:solidFill>
              </a:rPr>
              <a:t> </a:t>
            </a:r>
            <a:r>
              <a:rPr lang="en-US" altLang="zh-CN">
                <a:solidFill>
                  <a:schemeClr val="bg1"/>
                </a:solidFill>
              </a:rPr>
              <a:t>  tsconfig.json TS</a:t>
            </a:r>
            <a:r>
              <a:rPr lang="zh-CN" altLang="en-US">
                <a:solidFill>
                  <a:schemeClr val="bg1"/>
                </a:solidFill>
              </a:rPr>
              <a:t>配置文件</a:t>
            </a:r>
            <a:endParaRPr lang="zh-CN" altLang="en-US">
              <a:solidFill>
                <a:schemeClr val="bg1"/>
              </a:solidFill>
            </a:endParaRPr>
          </a:p>
          <a:p>
            <a:pPr algn="l"/>
            <a:r>
              <a:rPr lang="zh-CN" altLang="en-US">
                <a:solidFill>
                  <a:schemeClr val="bg1"/>
                </a:solidFill>
              </a:rPr>
              <a:t> </a:t>
            </a:r>
            <a:r>
              <a:rPr lang="en-US" altLang="zh-CN">
                <a:solidFill>
                  <a:schemeClr val="bg1"/>
                </a:solidFill>
              </a:rPr>
              <a:t>  vite.config.ts  Vite</a:t>
            </a:r>
            <a:r>
              <a:rPr lang="zh-CN" altLang="en-US">
                <a:solidFill>
                  <a:schemeClr val="bg1"/>
                </a:solidFill>
              </a:rPr>
              <a:t>配置文件</a:t>
            </a:r>
            <a:endParaRPr lang="zh-CN" altLang="en-US">
              <a:solidFill>
                <a:schemeClr val="bg1"/>
              </a:solidFill>
            </a:endParaRPr>
          </a:p>
          <a:p>
            <a:pPr algn="l"/>
            <a:r>
              <a:rPr lang="en-US" altLang="zh-CN">
                <a:solidFill>
                  <a:schemeClr val="bg1"/>
                </a:solidFill>
              </a:rPr>
              <a:t>   </a:t>
            </a:r>
            <a:endParaRPr lang="zh-CN" altLang="en-US">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031" y="135453"/>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4427545" y="481800"/>
            <a:ext cx="304989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sz="2400" b="0" dirty="0">
                <a:solidFill>
                  <a:schemeClr val="bg1"/>
                </a:solidFill>
                <a:latin typeface="汉仪黑眼小豆简" panose="02010509060101010101" pitchFamily="49" charset="-122"/>
                <a:ea typeface="汉仪黑眼小豆简" panose="02010509060101010101" pitchFamily="49" charset="-122"/>
              </a:rPr>
              <a:t>pnpm的介绍和安装</a:t>
            </a:r>
            <a:endParaRPr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1809115" y="1750695"/>
            <a:ext cx="2566035" cy="1753235"/>
          </a:xfrm>
          <a:prstGeom prst="rect">
            <a:avLst/>
          </a:prstGeom>
          <a:noFill/>
        </p:spPr>
        <p:txBody>
          <a:bodyPr wrap="none" rtlCol="0">
            <a:spAutoFit/>
          </a:bodyPr>
          <a:p>
            <a:pPr algn="l"/>
            <a:r>
              <a:rPr lang="zh-CN" altLang="en-US">
                <a:solidFill>
                  <a:schemeClr val="bg1"/>
                </a:solidFill>
              </a:rPr>
              <a:t>一、官网介绍</a:t>
            </a:r>
            <a:endParaRPr lang="zh-CN" altLang="en-US">
              <a:solidFill>
                <a:schemeClr val="bg1"/>
              </a:solidFill>
            </a:endParaRPr>
          </a:p>
          <a:p>
            <a:pPr algn="l"/>
            <a:r>
              <a:rPr lang="en-US" altLang="zh-CN">
                <a:solidFill>
                  <a:schemeClr val="bg1"/>
                </a:solidFill>
              </a:rPr>
              <a:t>   </a:t>
            </a:r>
            <a:r>
              <a:rPr lang="zh-CN" altLang="en-US">
                <a:solidFill>
                  <a:schemeClr val="bg1"/>
                </a:solidFill>
              </a:rPr>
              <a:t>https://www.pnpm.cn/</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二、安装</a:t>
            </a:r>
            <a:endParaRPr lang="zh-CN" altLang="en-US">
              <a:solidFill>
                <a:schemeClr val="bg1"/>
              </a:solidFill>
            </a:endParaRPr>
          </a:p>
          <a:p>
            <a:pPr algn="l"/>
            <a:r>
              <a:rPr lang="en-US" altLang="zh-CN">
                <a:solidFill>
                  <a:schemeClr val="bg1"/>
                </a:solidFill>
              </a:rPr>
              <a:t>   npm install -g pnpm</a:t>
            </a:r>
            <a:endParaRPr lang="en-US" altLang="zh-CN">
              <a:solidFill>
                <a:schemeClr val="bg1"/>
              </a:solidFill>
            </a:endParaRPr>
          </a:p>
          <a:p>
            <a:pPr algn="l"/>
            <a:endParaRPr lang="zh-CN" altLang="en-US">
              <a:solidFill>
                <a:schemeClr val="bg1"/>
              </a:solidFill>
            </a:endParaRPr>
          </a:p>
        </p:txBody>
      </p:sp>
      <p:pic>
        <p:nvPicPr>
          <p:cNvPr id="8" name="图片 7"/>
          <p:cNvPicPr>
            <a:picLocks noChangeAspect="1"/>
          </p:cNvPicPr>
          <p:nvPr/>
        </p:nvPicPr>
        <p:blipFill>
          <a:blip r:embed="rId1"/>
          <a:stretch>
            <a:fillRect/>
          </a:stretch>
        </p:blipFill>
        <p:spPr>
          <a:xfrm>
            <a:off x="1157605" y="3789680"/>
            <a:ext cx="9876155" cy="150876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031" y="136088"/>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4571055" y="318605"/>
            <a:ext cx="3049890"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2400" b="0" dirty="0">
                <a:solidFill>
                  <a:schemeClr val="bg1"/>
                </a:solidFill>
                <a:latin typeface="汉仪黑眼小豆简" panose="02010509060101010101" pitchFamily="49" charset="-122"/>
                <a:ea typeface="汉仪黑眼小豆简" panose="02010509060101010101" pitchFamily="49" charset="-122"/>
              </a:rPr>
              <a:t>安装</a:t>
            </a:r>
            <a:r>
              <a:rPr lang="en-US" altLang="zh-CN" sz="2400" b="0" dirty="0">
                <a:solidFill>
                  <a:schemeClr val="bg1"/>
                </a:solidFill>
                <a:latin typeface="汉仪黑眼小豆简" panose="02010509060101010101" pitchFamily="49" charset="-122"/>
                <a:ea typeface="汉仪黑眼小豆简" panose="02010509060101010101" pitchFamily="49" charset="-122"/>
              </a:rPr>
              <a:t>SCSS</a:t>
            </a:r>
            <a:endParaRPr lang="en-US" altLang="zh-CN"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1818640" y="1750695"/>
            <a:ext cx="2815590" cy="1476375"/>
          </a:xfrm>
          <a:prstGeom prst="rect">
            <a:avLst/>
          </a:prstGeom>
          <a:noFill/>
        </p:spPr>
        <p:txBody>
          <a:bodyPr wrap="none" rtlCol="0">
            <a:spAutoFit/>
          </a:bodyPr>
          <a:p>
            <a:pPr algn="l"/>
            <a:r>
              <a:rPr lang="zh-CN" altLang="en-US">
                <a:solidFill>
                  <a:schemeClr val="bg1"/>
                </a:solidFill>
              </a:rPr>
              <a:t>一、安装命令</a:t>
            </a:r>
            <a:endParaRPr lang="zh-CN" altLang="en-US">
              <a:solidFill>
                <a:schemeClr val="bg1"/>
              </a:solidFill>
            </a:endParaRPr>
          </a:p>
          <a:p>
            <a:pPr algn="l"/>
            <a:endParaRPr lang="zh-CN" altLang="en-US">
              <a:solidFill>
                <a:schemeClr val="bg1"/>
              </a:solidFill>
            </a:endParaRPr>
          </a:p>
          <a:p>
            <a:pPr algn="l"/>
            <a:r>
              <a:rPr lang="en-US" altLang="zh-CN">
                <a:solidFill>
                  <a:schemeClr val="bg1"/>
                </a:solidFill>
              </a:rPr>
              <a:t>   p</a:t>
            </a:r>
            <a:r>
              <a:rPr lang="zh-CN" altLang="en-US">
                <a:solidFill>
                  <a:schemeClr val="bg1"/>
                </a:solidFill>
              </a:rPr>
              <a:t>npm install sass</a:t>
            </a:r>
            <a:r>
              <a:rPr lang="en-US" altLang="zh-CN">
                <a:solidFill>
                  <a:schemeClr val="bg1"/>
                </a:solidFill>
              </a:rPr>
              <a:t> </a:t>
            </a:r>
            <a:r>
              <a:rPr lang="en-US" altLang="zh-CN">
                <a:solidFill>
                  <a:schemeClr val="bg1"/>
                </a:solidFill>
                <a:sym typeface="+mn-ea"/>
              </a:rPr>
              <a:t> --save</a:t>
            </a:r>
            <a:endParaRPr lang="zh-CN" altLang="en-US">
              <a:solidFill>
                <a:schemeClr val="bg1"/>
              </a:solidFill>
            </a:endParaRPr>
          </a:p>
          <a:p>
            <a:pPr algn="l"/>
            <a:endParaRPr lang="zh-CN" altLang="en-US">
              <a:solidFill>
                <a:schemeClr val="bg1"/>
              </a:solidFill>
            </a:endParaRPr>
          </a:p>
          <a:p>
            <a:pPr algn="l"/>
            <a:endParaRPr lang="zh-CN" altLang="en-US">
              <a:solidFill>
                <a:schemeClr val="bg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0"/>
            <a:ext cx="12192000" cy="6858000"/>
          </a:xfrm>
          <a:prstGeom prst="rect">
            <a:avLst/>
          </a:prstGeom>
          <a:solidFill>
            <a:srgbClr val="FFEBB9">
              <a:alpha val="2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23031" y="136088"/>
            <a:ext cx="11945938" cy="6587094"/>
            <a:chOff x="200025" y="409575"/>
            <a:chExt cx="11791950" cy="5600700"/>
          </a:xfrm>
        </p:grpSpPr>
        <p:sp>
          <p:nvSpPr>
            <p:cNvPr id="4" name="矩形 3"/>
            <p:cNvSpPr/>
            <p:nvPr/>
          </p:nvSpPr>
          <p:spPr>
            <a:xfrm>
              <a:off x="209550" y="409575"/>
              <a:ext cx="11772900" cy="5600700"/>
            </a:xfrm>
            <a:prstGeom prst="rect">
              <a:avLst/>
            </a:prstGeom>
            <a:solidFill>
              <a:srgbClr val="0051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图文框 4"/>
            <p:cNvSpPr/>
            <p:nvPr/>
          </p:nvSpPr>
          <p:spPr>
            <a:xfrm>
              <a:off x="200025" y="409575"/>
              <a:ext cx="11791950" cy="5600700"/>
            </a:xfrm>
            <a:prstGeom prst="frame">
              <a:avLst>
                <a:gd name="adj1" fmla="val 1604"/>
              </a:avLst>
            </a:prstGeom>
            <a:gradFill flip="none" rotWithShape="1">
              <a:gsLst>
                <a:gs pos="98000">
                  <a:srgbClr val="F2CB94"/>
                </a:gs>
                <a:gs pos="100000">
                  <a:srgbClr val="D88E34">
                    <a:alpha val="87000"/>
                  </a:srgbClr>
                </a:gs>
              </a:gsLst>
              <a:path path="rect">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sp>
        <p:nvSpPr>
          <p:cNvPr id="6" name="文本框 5"/>
          <p:cNvSpPr txBox="1"/>
          <p:nvPr/>
        </p:nvSpPr>
        <p:spPr>
          <a:xfrm>
            <a:off x="3747135" y="518795"/>
            <a:ext cx="4697095" cy="534035"/>
          </a:xfrm>
          <a:prstGeom prst="rect">
            <a:avLst/>
          </a:prstGeom>
          <a:noFill/>
        </p:spPr>
        <p:txBody>
          <a:bodyPr wrap="square" rtlCol="0">
            <a:spAutoFit/>
          </a:bodyPr>
          <a:lstStyle>
            <a:defPPr>
              <a:defRPr lang="zh-CN"/>
            </a:defPPr>
            <a:lvl1pPr>
              <a:lnSpc>
                <a:spcPct val="120000"/>
              </a:lnSpc>
              <a:defRPr sz="2800" b="1" spc="200">
                <a:solidFill>
                  <a:srgbClr val="000000"/>
                </a:solidFill>
                <a:latin typeface="微软雅黑" panose="020B0503020204020204" pitchFamily="34" charset="-122"/>
                <a:ea typeface="微软雅黑" panose="020B0503020204020204" pitchFamily="34" charset="-122"/>
              </a:defRPr>
            </a:lvl1pPr>
          </a:lstStyle>
          <a:p>
            <a:pPr algn="ctr"/>
            <a:r>
              <a:rPr lang="zh-CN" altLang="en-US" sz="2400" b="0" dirty="0">
                <a:solidFill>
                  <a:schemeClr val="bg1"/>
                </a:solidFill>
                <a:latin typeface="汉仪黑眼小豆简" panose="02010509060101010101" pitchFamily="49" charset="-122"/>
                <a:ea typeface="汉仪黑眼小豆简" panose="02010509060101010101" pitchFamily="49" charset="-122"/>
              </a:rPr>
              <a:t>Element Plus的介绍和使用</a:t>
            </a:r>
            <a:endParaRPr lang="zh-CN" altLang="en-US" sz="2400" b="0" dirty="0">
              <a:solidFill>
                <a:schemeClr val="bg1"/>
              </a:solidFill>
              <a:latin typeface="汉仪黑眼小豆简" panose="02010509060101010101" pitchFamily="49" charset="-122"/>
              <a:ea typeface="汉仪黑眼小豆简" panose="02010509060101010101" pitchFamily="49" charset="-122"/>
            </a:endParaRPr>
          </a:p>
        </p:txBody>
      </p:sp>
      <p:sp>
        <p:nvSpPr>
          <p:cNvPr id="7" name="文本框 6"/>
          <p:cNvSpPr txBox="1"/>
          <p:nvPr/>
        </p:nvSpPr>
        <p:spPr>
          <a:xfrm>
            <a:off x="1048385" y="1998345"/>
            <a:ext cx="10095230" cy="3415030"/>
          </a:xfrm>
          <a:prstGeom prst="rect">
            <a:avLst/>
          </a:prstGeom>
          <a:noFill/>
        </p:spPr>
        <p:txBody>
          <a:bodyPr wrap="none" rtlCol="0">
            <a:spAutoFit/>
          </a:bodyPr>
          <a:p>
            <a:pPr algn="l"/>
            <a:r>
              <a:rPr lang="zh-CN" altLang="en-US">
                <a:solidFill>
                  <a:schemeClr val="bg1"/>
                </a:solidFill>
              </a:rPr>
              <a:t>一、框架介绍</a:t>
            </a:r>
            <a:endParaRPr lang="zh-CN" altLang="en-US">
              <a:solidFill>
                <a:schemeClr val="bg1"/>
              </a:solidFill>
            </a:endParaRPr>
          </a:p>
          <a:p>
            <a:pPr algn="l"/>
            <a:r>
              <a:rPr lang="en-US" altLang="zh-CN">
                <a:solidFill>
                  <a:schemeClr val="bg1"/>
                </a:solidFill>
              </a:rPr>
              <a:t>   Element Plus</a:t>
            </a:r>
            <a:r>
              <a:rPr lang="zh-CN" altLang="en-US">
                <a:solidFill>
                  <a:schemeClr val="bg1"/>
                </a:solidFill>
              </a:rPr>
              <a:t>，基于</a:t>
            </a:r>
            <a:r>
              <a:rPr lang="en-US" altLang="zh-CN">
                <a:solidFill>
                  <a:schemeClr val="bg1"/>
                </a:solidFill>
              </a:rPr>
              <a:t>Vue3</a:t>
            </a:r>
            <a:r>
              <a:rPr lang="zh-CN" altLang="en-US">
                <a:solidFill>
                  <a:schemeClr val="bg1"/>
                </a:solidFill>
              </a:rPr>
              <a:t>，面向设计师和开发者的组件库（https://element-plus.gitee.io/zh-CN/）</a:t>
            </a:r>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二、安装命令</a:t>
            </a:r>
            <a:endParaRPr lang="zh-CN" altLang="en-US">
              <a:solidFill>
                <a:schemeClr val="bg1"/>
              </a:solidFill>
            </a:endParaRPr>
          </a:p>
          <a:p>
            <a:pPr algn="l"/>
            <a:r>
              <a:rPr lang="en-US" altLang="zh-CN">
                <a:solidFill>
                  <a:schemeClr val="bg1"/>
                </a:solidFill>
              </a:rPr>
              <a:t>   p</a:t>
            </a:r>
            <a:r>
              <a:rPr lang="zh-CN" altLang="en-US">
                <a:solidFill>
                  <a:schemeClr val="bg1"/>
                </a:solidFill>
              </a:rPr>
              <a:t>npm install element-plus</a:t>
            </a:r>
            <a:r>
              <a:rPr lang="en-US" altLang="zh-CN">
                <a:solidFill>
                  <a:schemeClr val="bg1"/>
                </a:solidFill>
                <a:sym typeface="+mn-ea"/>
              </a:rPr>
              <a:t> --save</a:t>
            </a:r>
            <a:endParaRPr lang="zh-CN" altLang="en-US">
              <a:solidFill>
                <a:schemeClr val="bg1"/>
              </a:solidFill>
            </a:endParaRPr>
          </a:p>
          <a:p>
            <a:pPr algn="l"/>
            <a:endParaRPr lang="zh-CN" altLang="en-US">
              <a:solidFill>
                <a:schemeClr val="bg1"/>
              </a:solidFill>
            </a:endParaRPr>
          </a:p>
          <a:p>
            <a:pPr algn="l"/>
            <a:endParaRPr lang="zh-CN" altLang="en-US">
              <a:solidFill>
                <a:schemeClr val="bg1"/>
              </a:solidFill>
            </a:endParaRPr>
          </a:p>
          <a:p>
            <a:pPr algn="l"/>
            <a:r>
              <a:rPr lang="zh-CN" altLang="en-US">
                <a:solidFill>
                  <a:schemeClr val="bg1"/>
                </a:solidFill>
              </a:rPr>
              <a:t>三、项目中导入</a:t>
            </a:r>
            <a:endParaRPr lang="zh-CN" altLang="en-US">
              <a:solidFill>
                <a:schemeClr val="bg1"/>
              </a:solidFill>
            </a:endParaRPr>
          </a:p>
          <a:p>
            <a:pPr algn="l"/>
            <a:r>
              <a:rPr lang="en-US" altLang="zh-CN">
                <a:solidFill>
                  <a:schemeClr val="bg1"/>
                </a:solidFill>
              </a:rPr>
              <a:t>   </a:t>
            </a:r>
            <a:r>
              <a:rPr lang="zh-CN" altLang="en-US">
                <a:solidFill>
                  <a:schemeClr val="bg1"/>
                </a:solidFill>
              </a:rPr>
              <a:t>import ElementPlus from 'element-plus'</a:t>
            </a:r>
            <a:endParaRPr lang="zh-CN" altLang="en-US">
              <a:solidFill>
                <a:schemeClr val="bg1"/>
              </a:solidFill>
            </a:endParaRPr>
          </a:p>
          <a:p>
            <a:pPr algn="l"/>
            <a:r>
              <a:rPr lang="en-US" altLang="zh-CN">
                <a:solidFill>
                  <a:schemeClr val="bg1"/>
                </a:solidFill>
              </a:rPr>
              <a:t>   </a:t>
            </a:r>
            <a:r>
              <a:rPr lang="zh-CN" altLang="en-US">
                <a:solidFill>
                  <a:schemeClr val="bg1"/>
                </a:solidFill>
              </a:rPr>
              <a:t>import 'element-plus/dist/index.css'</a:t>
            </a:r>
            <a:endParaRPr lang="zh-CN" altLang="en-US">
              <a:solidFill>
                <a:schemeClr val="bg1"/>
              </a:solidFill>
            </a:endParaRPr>
          </a:p>
          <a:p>
            <a:pPr algn="l"/>
            <a:r>
              <a:rPr lang="en-US" altLang="zh-CN">
                <a:solidFill>
                  <a:schemeClr val="bg1"/>
                </a:solidFill>
              </a:rPr>
              <a:t>   </a:t>
            </a:r>
            <a:r>
              <a:rPr lang="zh-CN" altLang="en-US">
                <a:solidFill>
                  <a:schemeClr val="bg1"/>
                </a:solidFill>
              </a:rPr>
              <a:t>const app = createApp(App)</a:t>
            </a:r>
            <a:endParaRPr lang="zh-CN" altLang="en-US">
              <a:solidFill>
                <a:schemeClr val="bg1"/>
              </a:solidFill>
            </a:endParaRPr>
          </a:p>
          <a:p>
            <a:pPr algn="l"/>
            <a:r>
              <a:rPr lang="en-US" altLang="zh-CN">
                <a:solidFill>
                  <a:schemeClr val="bg1"/>
                </a:solidFill>
              </a:rPr>
              <a:t>   </a:t>
            </a:r>
            <a:r>
              <a:rPr lang="zh-CN" altLang="en-US">
                <a:solidFill>
                  <a:schemeClr val="bg1"/>
                </a:solidFill>
              </a:rPr>
              <a:t>app.use(ElementPlus)</a:t>
            </a:r>
            <a:endParaRPr lang="zh-CN" altLang="en-US">
              <a:solidFill>
                <a:schemeClr val="bg1"/>
              </a:solidFill>
            </a:endParaRPr>
          </a:p>
        </p:txBody>
      </p:sp>
    </p:spTree>
  </p:cSld>
  <p:clrMapOvr>
    <a:masterClrMapping/>
  </p:clrMapOvr>
</p:sld>
</file>

<file path=ppt/tags/tag1.xml><?xml version="1.0" encoding="utf-8"?>
<p:tagLst xmlns:p="http://schemas.openxmlformats.org/presentationml/2006/main">
  <p:tag name="KSO_WM_UNIT_PLACING_PICTURE_USER_VIEWPORT" val="{&quot;height&quot;:14130,&quot;width&quot;:15600}"/>
</p:tagLst>
</file>

<file path=ppt/tags/tag2.xml><?xml version="1.0" encoding="utf-8"?>
<p:tagLst xmlns:p="http://schemas.openxmlformats.org/presentationml/2006/main">
  <p:tag name="KSO_WM_UNIT_PLACING_PICTURE_USER_VIEWPORT" val="{&quot;height&quot;:7785,&quot;width&quot;:9750}"/>
</p:tagLst>
</file>

<file path=ppt/tags/tag3.xml><?xml version="1.0" encoding="utf-8"?>
<p:tagLst xmlns:p="http://schemas.openxmlformats.org/presentationml/2006/main">
  <p:tag name="KSO_WM_UNIT_PLACING_PICTURE_USER_VIEWPORT" val="{&quot;height&quot;:6075,&quot;width&quot;:12315}"/>
</p:tagLst>
</file>

<file path=ppt/tags/tag4.xml><?xml version="1.0" encoding="utf-8"?>
<p:tagLst xmlns:p="http://schemas.openxmlformats.org/presentationml/2006/main">
  <p:tag name="COMMONDATA" val="eyJjb3VudCI6OTYsImhkaWQiOiI4MDQ2NDgyZWFjOGFiYWIzMjk0MGMyODNmZTY5YmJlNSIsInVzZXJDb3VudCI6OTZ9"/>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6266</Words>
  <Application>WPS 演示</Application>
  <PresentationFormat>宽屏</PresentationFormat>
  <Paragraphs>472</Paragraphs>
  <Slides>57</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57</vt:i4>
      </vt:variant>
    </vt:vector>
  </HeadingPairs>
  <TitlesOfParts>
    <vt:vector size="69" baseType="lpstr">
      <vt:lpstr>Arial</vt:lpstr>
      <vt:lpstr>宋体</vt:lpstr>
      <vt:lpstr>Wingdings</vt:lpstr>
      <vt:lpstr>汉仪黑眼小豆简</vt:lpstr>
      <vt:lpstr>黑体</vt:lpstr>
      <vt:lpstr>思源宋体 Light</vt:lpstr>
      <vt:lpstr>微软雅黑</vt:lpstr>
      <vt:lpstr>等线</vt:lpstr>
      <vt:lpstr>Arial Unicode MS</vt:lpstr>
      <vt:lpstr>等线 Light</vt:lpstr>
      <vt:lpstr>Calibri</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惊鸿</cp:lastModifiedBy>
  <cp:revision>184</cp:revision>
  <dcterms:created xsi:type="dcterms:W3CDTF">2022-03-23T09:38:00Z</dcterms:created>
  <dcterms:modified xsi:type="dcterms:W3CDTF">2022-06-17T06:10:00Z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2052-11.1.0.11744</vt:lpwstr>
  </property>
  <property fmtid="{D5CDD505-2E9C-101B-9397-08002B2CF9AE}" pid="3" name="KSOTemplateUUID">
    <vt:lpwstr>v1.0_mb_wUfYXn4b/MF17Uoy9ZY2xQ==</vt:lpwstr>
  </property>
  <property fmtid="{D5CDD505-2E9C-101B-9397-08002B2CF9AE}" pid="4" name="ICV">
    <vt:lpwstr>E80F8CDA8B5C4D879AB80EC4A0755E03</vt:lpwstr>
  </property>
</Properties>
</file>